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7" r:id="rId2"/>
    <p:sldId id="369" r:id="rId3"/>
    <p:sldId id="370" r:id="rId4"/>
    <p:sldId id="372" r:id="rId5"/>
    <p:sldId id="374" r:id="rId6"/>
    <p:sldId id="373" r:id="rId7"/>
    <p:sldId id="375" r:id="rId8"/>
    <p:sldId id="286" r:id="rId9"/>
    <p:sldId id="287" r:id="rId10"/>
    <p:sldId id="299" r:id="rId11"/>
    <p:sldId id="300" r:id="rId12"/>
    <p:sldId id="343" r:id="rId13"/>
    <p:sldId id="295" r:id="rId14"/>
    <p:sldId id="298" r:id="rId15"/>
    <p:sldId id="361" r:id="rId16"/>
    <p:sldId id="296" r:id="rId17"/>
    <p:sldId id="362" r:id="rId18"/>
    <p:sldId id="363" r:id="rId19"/>
    <p:sldId id="388" r:id="rId20"/>
    <p:sldId id="389" r:id="rId21"/>
    <p:sldId id="390" r:id="rId22"/>
    <p:sldId id="360" r:id="rId23"/>
    <p:sldId id="392" r:id="rId24"/>
    <p:sldId id="340" r:id="rId25"/>
    <p:sldId id="258" r:id="rId26"/>
    <p:sldId id="259" r:id="rId27"/>
    <p:sldId id="260" r:id="rId28"/>
    <p:sldId id="303" r:id="rId29"/>
    <p:sldId id="262" r:id="rId30"/>
    <p:sldId id="301" r:id="rId31"/>
    <p:sldId id="304" r:id="rId32"/>
    <p:sldId id="364" r:id="rId33"/>
    <p:sldId id="290" r:id="rId34"/>
    <p:sldId id="291" r:id="rId35"/>
    <p:sldId id="308" r:id="rId36"/>
    <p:sldId id="316" r:id="rId37"/>
    <p:sldId id="294" r:id="rId38"/>
    <p:sldId id="267" r:id="rId39"/>
    <p:sldId id="276" r:id="rId40"/>
    <p:sldId id="393" r:id="rId41"/>
    <p:sldId id="394" r:id="rId42"/>
    <p:sldId id="395" r:id="rId43"/>
    <p:sldId id="396" r:id="rId44"/>
    <p:sldId id="397" r:id="rId45"/>
    <p:sldId id="398" r:id="rId46"/>
    <p:sldId id="399" r:id="rId47"/>
    <p:sldId id="274" r:id="rId48"/>
    <p:sldId id="275" r:id="rId49"/>
    <p:sldId id="277" r:id="rId50"/>
    <p:sldId id="352" r:id="rId51"/>
    <p:sldId id="355" r:id="rId52"/>
    <p:sldId id="376" r:id="rId53"/>
    <p:sldId id="377" r:id="rId54"/>
    <p:sldId id="378" r:id="rId55"/>
    <p:sldId id="379" r:id="rId56"/>
    <p:sldId id="380" r:id="rId57"/>
    <p:sldId id="381" r:id="rId58"/>
    <p:sldId id="382" r:id="rId59"/>
    <p:sldId id="400" r:id="rId60"/>
    <p:sldId id="336" r:id="rId61"/>
    <p:sldId id="371" r:id="rId62"/>
    <p:sldId id="383" r:id="rId63"/>
    <p:sldId id="335" r:id="rId64"/>
    <p:sldId id="384" r:id="rId65"/>
    <p:sldId id="385" r:id="rId66"/>
    <p:sldId id="282" r:id="rId67"/>
    <p:sldId id="283" r:id="rId68"/>
    <p:sldId id="280" r:id="rId69"/>
    <p:sldId id="337" r:id="rId70"/>
    <p:sldId id="338" r:id="rId71"/>
    <p:sldId id="310" r:id="rId72"/>
    <p:sldId id="339" r:id="rId73"/>
    <p:sldId id="284"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Byra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792"/>
    <p:restoredTop sz="94652"/>
  </p:normalViewPr>
  <p:slideViewPr>
    <p:cSldViewPr snapToGrid="0" snapToObjects="1">
      <p:cViewPr varScale="1">
        <p:scale>
          <a:sx n="106" d="100"/>
          <a:sy n="106" d="100"/>
        </p:scale>
        <p:origin x="114" y="30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1-14T08:08:54.124" idx="1">
    <p:pos x="2197" y="0"/>
    <p:text>this is where i link to the earlier IH comment on democracy ie that activity includes discussion - and in the prepasrstion for the activity in ways which are 'democratic' as defined by IH</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68C6E5-E1B0-3141-B416-CD4763C5E7B2}" type="datetimeFigureOut">
              <a:rPr lang="en-US" smtClean="0"/>
              <a:t>7/24/2019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3296A-39CC-C342-8D25-0425C9C258EE}" type="slidenum">
              <a:rPr lang="en-US" smtClean="0"/>
              <a:t>‹#›</a:t>
            </a:fld>
            <a:endParaRPr lang="en-US"/>
          </a:p>
        </p:txBody>
      </p:sp>
    </p:spTree>
    <p:extLst>
      <p:ext uri="{BB962C8B-B14F-4D97-AF65-F5344CB8AC3E}">
        <p14:creationId xmlns:p14="http://schemas.microsoft.com/office/powerpoint/2010/main" val="324361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uk-UA" sz="1200" b="0" i="0" u="none" strike="noStrike" cap="none" smtClean="0">
                <a:solidFill>
                  <a:schemeClr val="dk1"/>
                </a:solidFill>
                <a:latin typeface="Calibri"/>
                <a:ea typeface="Calibri"/>
                <a:cs typeface="Calibri"/>
                <a:sym typeface="Calibri"/>
              </a:rPr>
              <a:t>10</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0049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uk-UA" sz="1200" b="0" i="0" u="none" strike="noStrike" cap="none" smtClean="0">
                <a:solidFill>
                  <a:schemeClr val="dk1"/>
                </a:solidFill>
                <a:latin typeface="Calibri"/>
                <a:ea typeface="Calibri"/>
                <a:cs typeface="Calibri"/>
                <a:sym typeface="Calibri"/>
              </a:rPr>
              <a:t>30</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5519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r>
              <a:rPr lang="en-US" baseline="0" dirty="0"/>
              <a:t> </a:t>
            </a:r>
            <a:r>
              <a:rPr lang="en-US" baseline="0" dirty="0" err="1"/>
              <a:t>Risager</a:t>
            </a:r>
            <a:r>
              <a:rPr lang="en-US" baseline="0" dirty="0"/>
              <a:t> and Claire </a:t>
            </a:r>
            <a:r>
              <a:rPr lang="en-US" baseline="0" dirty="0" err="1"/>
              <a:t>Kramsch</a:t>
            </a:r>
            <a:r>
              <a:rPr lang="en-US" baseline="0" dirty="0"/>
              <a:t> write about the culture and language nexus.  Mike </a:t>
            </a:r>
            <a:r>
              <a:rPr lang="en-US" baseline="0" dirty="0" err="1"/>
              <a:t>Byram</a:t>
            </a:r>
            <a:r>
              <a:rPr lang="en-US" baseline="0" dirty="0"/>
              <a:t> and I mentioned it in an article in which we talked about the next 50 years of teaching intercultural communication as well.</a:t>
            </a:r>
          </a:p>
          <a:p>
            <a:r>
              <a:rPr lang="en-US" sz="1200" b="0" i="0" u="none" strike="noStrike" kern="1200" cap="none" dirty="0">
                <a:solidFill>
                  <a:schemeClr val="dk1"/>
                </a:solidFill>
                <a:effectLst/>
                <a:latin typeface="Calibri"/>
                <a:ea typeface="Calibri"/>
                <a:cs typeface="Calibri"/>
                <a:sym typeface="Calibri"/>
              </a:rPr>
              <a:t>The book presents a new theory of the relationship between language and culture in a transnational and global perspective. The fundamental view is that languages spread across cultures, and cultures spread across languages, or in other words, that linguistic and cultural practices flow through social networks in the world along partially different paths and across national structures and communities.</a:t>
            </a:r>
          </a:p>
          <a:p>
            <a:endParaRPr lang="en-US" baseline="0" dirty="0"/>
          </a:p>
          <a:p>
            <a:r>
              <a:rPr lang="en-US" baseline="0" dirty="0"/>
              <a:t>For now it suffices to say that language and culture are not inextricably linked and that we do not automatically teaching intercultural competence when we teach language.  We now know that we need to be systematic about it.  More about this later.</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uk-UA" sz="1200" b="0" i="0" u="none" strike="noStrike" cap="none" smtClean="0">
                <a:solidFill>
                  <a:schemeClr val="dk1"/>
                </a:solidFill>
                <a:latin typeface="Calibri"/>
                <a:ea typeface="Calibri"/>
                <a:cs typeface="Calibri"/>
                <a:sym typeface="Calibri"/>
              </a:rPr>
              <a:t>31</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7524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GB" dirty="0"/>
              <a:t>In the British newspaper </a:t>
            </a:r>
            <a:r>
              <a:rPr lang="en-GB" i="1" dirty="0"/>
              <a:t>The Guardian, </a:t>
            </a:r>
            <a:r>
              <a:rPr lang="en-GB" dirty="0"/>
              <a:t>Simon Jenkins (2017), argues that language learning is not necessary, and that there are always other ways to understand other countries. He takes the example of Germany to make this point:</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uk-UA" sz="1200" b="0" i="0" u="none" strike="noStrike" cap="none" smtClean="0">
                <a:solidFill>
                  <a:schemeClr val="dk1"/>
                </a:solidFill>
                <a:latin typeface="Calibri"/>
                <a:ea typeface="Calibri"/>
                <a:cs typeface="Calibri"/>
                <a:sym typeface="Calibri"/>
              </a:rPr>
              <a:t>33</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7136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Jenkins’ view is refuted by a well-known academic,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uk-UA" sz="1200" b="0" i="0" u="none" strike="noStrike" cap="none" smtClean="0">
                <a:solidFill>
                  <a:schemeClr val="dk1"/>
                </a:solidFill>
                <a:latin typeface="Calibri"/>
                <a:ea typeface="Calibri"/>
                <a:cs typeface="Calibri"/>
                <a:sym typeface="Calibri"/>
              </a:rPr>
              <a:t>34</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2010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frameworks</a:t>
            </a:r>
            <a:r>
              <a:rPr lang="en-US" baseline="0" dirty="0"/>
              <a:t> and organizations such as the </a:t>
            </a:r>
            <a:r>
              <a:rPr lang="en-US" baseline="0" dirty="0" err="1"/>
              <a:t>CoE</a:t>
            </a:r>
            <a:r>
              <a:rPr lang="en-US" baseline="0" dirty="0"/>
              <a:t> and ACTFL are also working on developing more comprehensive models to be used in education.  I am going to focus on the model of intercultural citizenship by Michael </a:t>
            </a:r>
            <a:r>
              <a:rPr lang="en-US" baseline="0" dirty="0" err="1"/>
              <a:t>Byram</a:t>
            </a:r>
            <a:r>
              <a:rPr lang="en-US" baseline="0" dirty="0"/>
              <a:t> today.</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uk-UA" sz="1200" b="0" i="0" u="none" strike="noStrike" cap="none" smtClean="0">
                <a:solidFill>
                  <a:schemeClr val="dk1"/>
                </a:solidFill>
                <a:latin typeface="Calibri"/>
                <a:ea typeface="Calibri"/>
                <a:cs typeface="Calibri"/>
                <a:sym typeface="Calibri"/>
              </a:rPr>
              <a:t>35</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7722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9" name="Shape 28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THREE DOMAINS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       propositions, ideas and theories – i.e. what learners learn about the world (in formal education what they learn in their ‘subjects’);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       the internal world, that is oneself, a form of critical thought that is demonstrated in critical self-reflection – i.e. what learners think about themselves as individuals;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       the external world, a form of critical thought that is demonstrated in critical action – i.e. what learners </a:t>
            </a:r>
            <a:r>
              <a:rPr lang="en-US" sz="1200" b="0" i="1" u="none" strike="noStrike" cap="none">
                <a:solidFill>
                  <a:schemeClr val="dk1"/>
                </a:solidFill>
                <a:latin typeface="Calibri"/>
                <a:ea typeface="Calibri"/>
                <a:cs typeface="Calibri"/>
                <a:sym typeface="Calibri"/>
              </a:rPr>
              <a:t>do</a:t>
            </a:r>
            <a:r>
              <a:rPr lang="en-US" sz="1200" b="0" i="0" u="none" strike="noStrike" cap="none">
                <a:solidFill>
                  <a:schemeClr val="dk1"/>
                </a:solidFill>
                <a:latin typeface="Calibri"/>
                <a:ea typeface="Calibri"/>
                <a:cs typeface="Calibri"/>
                <a:sym typeface="Calibri"/>
              </a:rPr>
              <a:t> as a result of their thinking and learning.</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He also identifies four levels or degrees of criticality – increasingly complex/deep:</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FOUR LEVELS: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       critical skills – reflexivity – refashioning of traditions – transformatory critique.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At the first level the emphasis is on </a:t>
            </a:r>
            <a:r>
              <a:rPr lang="en-US" sz="1200" b="0" i="1" u="none" strike="noStrike" cap="none">
                <a:solidFill>
                  <a:schemeClr val="dk1"/>
                </a:solidFill>
                <a:latin typeface="Calibri"/>
                <a:ea typeface="Calibri"/>
                <a:cs typeface="Calibri"/>
                <a:sym typeface="Calibri"/>
              </a:rPr>
              <a:t>skills</a:t>
            </a:r>
            <a:r>
              <a:rPr lang="en-US" sz="1200" b="0" i="0" u="none" strike="noStrike" cap="none">
                <a:solidFill>
                  <a:schemeClr val="dk1"/>
                </a:solidFill>
                <a:latin typeface="Calibri"/>
                <a:ea typeface="Calibri"/>
                <a:cs typeface="Calibri"/>
                <a:sym typeface="Calibri"/>
              </a:rPr>
              <a:t> of learning how to be critical (and ‘critical’ of course does not mean ‘being negative or attacking something/somebody – it means evaluating positive and negative).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At the second level the skills are </a:t>
            </a:r>
            <a:r>
              <a:rPr lang="en-US" sz="1200" b="0" i="1" u="none" strike="noStrike" cap="none">
                <a:solidFill>
                  <a:schemeClr val="dk1"/>
                </a:solidFill>
                <a:latin typeface="Calibri"/>
                <a:ea typeface="Calibri"/>
                <a:cs typeface="Calibri"/>
                <a:sym typeface="Calibri"/>
              </a:rPr>
              <a:t>applied</a:t>
            </a:r>
            <a:r>
              <a:rPr lang="en-US" sz="1200" b="0" i="0" u="none" strike="noStrike" cap="none">
                <a:solidFill>
                  <a:schemeClr val="dk1"/>
                </a:solidFill>
                <a:latin typeface="Calibri"/>
                <a:ea typeface="Calibri"/>
                <a:cs typeface="Calibri"/>
                <a:sym typeface="Calibri"/>
              </a:rPr>
              <a:t> to the knowledge learners have acquired, to their own selves and to the world.</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At the third level, the criticality leads to </a:t>
            </a:r>
            <a:r>
              <a:rPr lang="en-US" sz="1200" b="0" i="1" u="none" strike="noStrike" cap="none">
                <a:solidFill>
                  <a:schemeClr val="dk1"/>
                </a:solidFill>
                <a:latin typeface="Calibri"/>
                <a:ea typeface="Calibri"/>
                <a:cs typeface="Calibri"/>
                <a:sym typeface="Calibri"/>
              </a:rPr>
              <a:t>change</a:t>
            </a:r>
            <a:r>
              <a:rPr lang="en-US" sz="1200" b="0" i="0" u="none" strike="noStrike" cap="none">
                <a:solidFill>
                  <a:schemeClr val="dk1"/>
                </a:solidFill>
                <a:latin typeface="Calibri"/>
                <a:ea typeface="Calibri"/>
                <a:cs typeface="Calibri"/>
                <a:sym typeface="Calibri"/>
              </a:rPr>
              <a:t> in the sense of modification of what has so far been accepted as ‘common sense’ in knowledge, in oneself, in what we do in the world.</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At the fourth level, the change is more </a:t>
            </a:r>
            <a:r>
              <a:rPr lang="en-US" sz="1200" b="0" i="1" u="none" strike="noStrike" cap="none">
                <a:solidFill>
                  <a:schemeClr val="dk1"/>
                </a:solidFill>
                <a:latin typeface="Calibri"/>
                <a:ea typeface="Calibri"/>
                <a:cs typeface="Calibri"/>
                <a:sym typeface="Calibri"/>
              </a:rPr>
              <a:t>radical</a:t>
            </a:r>
            <a:r>
              <a:rPr lang="en-US" sz="1200" b="0" i="0" u="none" strike="noStrike" cap="none">
                <a:solidFill>
                  <a:schemeClr val="dk1"/>
                </a:solidFill>
                <a:latin typeface="Calibri"/>
                <a:ea typeface="Calibri"/>
                <a:cs typeface="Calibri"/>
                <a:sym typeface="Calibri"/>
              </a:rPr>
              <a:t> and change is not just modification of what is ‘common sense’ or ‘taken for granted’ but is in fact overturning this and developing something new.</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90" name="Shape 290"/>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Manuela Wagner, April 22, 2017</a:t>
            </a:r>
            <a:endParaRPr sz="1200" b="0" i="0" u="none" strike="noStrike" cap="none">
              <a:solidFill>
                <a:schemeClr val="dk1"/>
              </a:solidFill>
              <a:latin typeface="Calibri"/>
              <a:ea typeface="Calibri"/>
              <a:cs typeface="Calibri"/>
              <a:sym typeface="Calibri"/>
            </a:endParaRPr>
          </a:p>
        </p:txBody>
      </p:sp>
      <p:sp>
        <p:nvSpPr>
          <p:cNvPr id="291" name="Shape 291"/>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11th CCSU Conference for Language Teachers</a:t>
            </a:r>
            <a:endParaRPr sz="1200" b="0" i="0" u="none" strike="noStrike" cap="none">
              <a:solidFill>
                <a:schemeClr val="dk1"/>
              </a:solidFill>
              <a:latin typeface="Calibri"/>
              <a:ea typeface="Calibri"/>
              <a:cs typeface="Calibri"/>
              <a:sym typeface="Calibri"/>
            </a:endParaRPr>
          </a:p>
        </p:txBody>
      </p:sp>
      <p:sp>
        <p:nvSpPr>
          <p:cNvPr id="292" name="Shape 29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5553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9" name="Shape 28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90000"/>
              </a:lnSpc>
            </a:pPr>
            <a:r>
              <a:rPr lang="en-GB" sz="2800" dirty="0">
                <a:solidFill>
                  <a:srgbClr val="3333FF"/>
                </a:solidFill>
              </a:rPr>
              <a:t>Citizenship</a:t>
            </a:r>
            <a:r>
              <a:rPr lang="en-GB" sz="2800" dirty="0"/>
              <a:t> objectives also in FLE: </a:t>
            </a:r>
          </a:p>
          <a:p>
            <a:pPr lvl="1">
              <a:lnSpc>
                <a:spcPct val="90000"/>
              </a:lnSpc>
            </a:pPr>
            <a:r>
              <a:rPr lang="en-GB" sz="2400" dirty="0">
                <a:solidFill>
                  <a:srgbClr val="0000FF"/>
                </a:solidFill>
              </a:rPr>
              <a:t>Critically</a:t>
            </a:r>
            <a:r>
              <a:rPr lang="en-GB" sz="2400" dirty="0"/>
              <a:t> </a:t>
            </a:r>
            <a:r>
              <a:rPr lang="en-GB" sz="2400" dirty="0">
                <a:solidFill>
                  <a:srgbClr val="0000FF"/>
                </a:solidFill>
              </a:rPr>
              <a:t>analysing</a:t>
            </a:r>
            <a:r>
              <a:rPr lang="en-GB" sz="2400" dirty="0"/>
              <a:t> problems in learners’ community/society</a:t>
            </a:r>
          </a:p>
          <a:p>
            <a:pPr lvl="1">
              <a:lnSpc>
                <a:spcPct val="90000"/>
              </a:lnSpc>
            </a:pPr>
            <a:r>
              <a:rPr lang="en-GB" sz="2400" dirty="0"/>
              <a:t>Preparing for </a:t>
            </a:r>
            <a:r>
              <a:rPr lang="en-GB" sz="2400" dirty="0">
                <a:solidFill>
                  <a:srgbClr val="0000FF"/>
                </a:solidFill>
              </a:rPr>
              <a:t>communicating</a:t>
            </a:r>
            <a:r>
              <a:rPr lang="en-GB" sz="2400" dirty="0"/>
              <a:t> in community/society</a:t>
            </a:r>
          </a:p>
          <a:p>
            <a:pPr>
              <a:lnSpc>
                <a:spcPct val="90000"/>
              </a:lnSpc>
            </a:pPr>
            <a:endParaRPr lang="en-GB" sz="2800" dirty="0"/>
          </a:p>
          <a:p>
            <a:pPr>
              <a:lnSpc>
                <a:spcPct val="90000"/>
              </a:lnSpc>
            </a:pPr>
            <a:r>
              <a:rPr lang="en-GB" sz="2800" dirty="0">
                <a:solidFill>
                  <a:srgbClr val="3333FF"/>
                </a:solidFill>
              </a:rPr>
              <a:t>FLE </a:t>
            </a:r>
            <a:r>
              <a:rPr lang="en-GB" sz="2800" dirty="0"/>
              <a:t>objectives more than in </a:t>
            </a:r>
            <a:r>
              <a:rPr lang="en-GB" sz="2800" dirty="0" err="1"/>
              <a:t>Cit</a:t>
            </a:r>
            <a:r>
              <a:rPr lang="en-GB" sz="2800" dirty="0"/>
              <a:t> Ed:</a:t>
            </a:r>
          </a:p>
          <a:p>
            <a:pPr lvl="1">
              <a:lnSpc>
                <a:spcPct val="90000"/>
              </a:lnSpc>
            </a:pPr>
            <a:r>
              <a:rPr lang="en-GB" sz="2400" dirty="0">
                <a:solidFill>
                  <a:srgbClr val="3333FF"/>
                </a:solidFill>
              </a:rPr>
              <a:t>Community/society</a:t>
            </a:r>
            <a:r>
              <a:rPr lang="en-GB" sz="2400" dirty="0"/>
              <a:t> in question is </a:t>
            </a:r>
            <a:r>
              <a:rPr lang="en-GB" sz="2400" dirty="0">
                <a:solidFill>
                  <a:srgbClr val="3333FF"/>
                </a:solidFill>
              </a:rPr>
              <a:t>international and/or multicultural and multilingual</a:t>
            </a:r>
            <a:r>
              <a:rPr lang="en-GB" sz="2400" dirty="0"/>
              <a:t>  </a:t>
            </a:r>
          </a:p>
          <a:p>
            <a:pPr>
              <a:lnSpc>
                <a:spcPct val="90000"/>
              </a:lnSpc>
              <a:buNone/>
            </a:pPr>
            <a:endParaRPr lang="en-GB" sz="2800" dirty="0"/>
          </a:p>
          <a:p>
            <a:pPr>
              <a:lnSpc>
                <a:spcPct val="90000"/>
              </a:lnSpc>
              <a:buNone/>
            </a:pPr>
            <a:r>
              <a:rPr lang="en-GB" sz="2800" dirty="0"/>
              <a:t>BUT  - in </a:t>
            </a:r>
            <a:r>
              <a:rPr lang="en-GB" sz="2800" dirty="0" err="1"/>
              <a:t>Cit</a:t>
            </a:r>
            <a:r>
              <a:rPr lang="en-GB" sz="2800" dirty="0"/>
              <a:t> Ed and not in FLE:</a:t>
            </a:r>
          </a:p>
          <a:p>
            <a:pPr>
              <a:lnSpc>
                <a:spcPct val="90000"/>
              </a:lnSpc>
              <a:buNone/>
            </a:pPr>
            <a:r>
              <a:rPr lang="en-GB" sz="2800" dirty="0"/>
              <a:t>→→ engaging in </a:t>
            </a:r>
            <a:r>
              <a:rPr lang="en-GB" sz="2800" dirty="0">
                <a:solidFill>
                  <a:srgbClr val="3333FF"/>
                </a:solidFill>
              </a:rPr>
              <a:t>social action</a:t>
            </a:r>
            <a:r>
              <a:rPr lang="en-GB" sz="2800" dirty="0"/>
              <a:t> – in the </a:t>
            </a:r>
            <a:r>
              <a:rPr lang="en-GB" sz="2800" dirty="0">
                <a:solidFill>
                  <a:srgbClr val="0000FF"/>
                </a:solidFill>
              </a:rPr>
              <a:t>multilingual/multicultural</a:t>
            </a:r>
            <a:r>
              <a:rPr lang="en-GB" sz="2800" dirty="0"/>
              <a:t> community/society </a:t>
            </a:r>
            <a:r>
              <a:rPr lang="en-GB" sz="2800" dirty="0">
                <a:solidFill>
                  <a:srgbClr val="FF0000"/>
                </a:solidFill>
              </a:rPr>
              <a:t>within and beyond national frontiers</a:t>
            </a:r>
            <a:endParaRPr lang="en-GB" sz="2800" dirty="0"/>
          </a:p>
          <a:p>
            <a:pPr marL="0" marR="0" lvl="0" indent="0" algn="l" rtl="0">
              <a:spcBef>
                <a:spcPts val="0"/>
              </a:spcBef>
              <a:spcAft>
                <a:spcPts val="0"/>
              </a:spcAft>
              <a:buClr>
                <a:schemeClr val="dk1"/>
              </a:buClr>
              <a:buSzPts val="1400"/>
              <a:buFont typeface="Calibri"/>
              <a:buNone/>
            </a:pPr>
            <a:endParaRPr sz="1200" b="0" i="0" u="none" strike="noStrike" cap="none" dirty="0">
              <a:solidFill>
                <a:schemeClr val="dk1"/>
              </a:solidFill>
              <a:latin typeface="Calibri"/>
              <a:ea typeface="Calibri"/>
              <a:cs typeface="Calibri"/>
              <a:sym typeface="Calibri"/>
            </a:endParaRPr>
          </a:p>
        </p:txBody>
      </p:sp>
      <p:sp>
        <p:nvSpPr>
          <p:cNvPr id="290" name="Shape 290"/>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Manuela Wagner, April 22, 2017</a:t>
            </a:r>
            <a:endParaRPr sz="1200" b="0" i="0" u="none" strike="noStrike" cap="none">
              <a:solidFill>
                <a:schemeClr val="dk1"/>
              </a:solidFill>
              <a:latin typeface="Calibri"/>
              <a:ea typeface="Calibri"/>
              <a:cs typeface="Calibri"/>
              <a:sym typeface="Calibri"/>
            </a:endParaRPr>
          </a:p>
        </p:txBody>
      </p:sp>
      <p:sp>
        <p:nvSpPr>
          <p:cNvPr id="291" name="Shape 291"/>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11th CCSU Conference for Language Teachers</a:t>
            </a:r>
            <a:endParaRPr sz="1200" b="0" i="0" u="none" strike="noStrike" cap="none">
              <a:solidFill>
                <a:schemeClr val="dk1"/>
              </a:solidFill>
              <a:latin typeface="Calibri"/>
              <a:ea typeface="Calibri"/>
              <a:cs typeface="Calibri"/>
              <a:sym typeface="Calibri"/>
            </a:endParaRPr>
          </a:p>
        </p:txBody>
      </p:sp>
      <p:sp>
        <p:nvSpPr>
          <p:cNvPr id="292" name="Shape 29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7906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1" name="Google Shape;5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0634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727ade377_1_12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8" name="Google Shape;518;g2727ade377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9504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727ade377_1_13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Description of people: only “the person” no gender identifiers (such as he or she)</a:t>
            </a:r>
            <a:endParaRPr b="1"/>
          </a:p>
        </p:txBody>
      </p:sp>
      <p:sp>
        <p:nvSpPr>
          <p:cNvPr id="527" name="Google Shape;527;g2727ade377_1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8147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that Friedman dated Globalization 3.0 to begin around the year 2000.</a:t>
            </a:r>
          </a:p>
          <a:p>
            <a:r>
              <a:rPr lang="en-US" dirty="0"/>
              <a:t/>
            </a:r>
            <a:br>
              <a:rPr lang="en-US" dirty="0"/>
            </a:b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uk-UA" sz="1200" b="0" i="0" u="none" strike="noStrike" cap="none" smtClean="0">
                <a:solidFill>
                  <a:schemeClr val="dk1"/>
                </a:solidFill>
                <a:latin typeface="Calibri"/>
                <a:ea typeface="Calibri"/>
                <a:cs typeface="Calibri"/>
                <a:sym typeface="Calibri"/>
              </a:rPr>
              <a:t>11</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6301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4bdaee9de2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38" name="Google Shape;538;g4bdaee9de2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2230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4bdaee9de2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46" name="Google Shape;546;g4bdaee9de2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1701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4bdaee9de2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54" name="Google Shape;554;g4bdaee9de2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1310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4bdaee9de2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62" name="Google Shape;562;g4bdaee9de2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5335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727ade377_1_16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0" name="Google Shape;570;g2727ade377_1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8104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6dc19ebd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6dc19ebd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we need to do something?</a:t>
            </a:r>
            <a:endParaRPr/>
          </a:p>
          <a:p>
            <a:pPr marL="0" lvl="0" indent="0" algn="l" rtl="0">
              <a:spcBef>
                <a:spcPts val="0"/>
              </a:spcBef>
              <a:spcAft>
                <a:spcPts val="0"/>
              </a:spcAft>
              <a:buNone/>
            </a:pPr>
            <a:r>
              <a:rPr lang="en"/>
              <a:t>Show the example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58843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7e8a84825_5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47e8a84825_5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3669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7e8a84825_5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7e8a84825_5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spcBef>
                <a:spcPts val="0"/>
              </a:spcBef>
              <a:spcAft>
                <a:spcPts val="0"/>
              </a:spcAft>
              <a:buNone/>
            </a:pPr>
            <a:r>
              <a:rPr lang="en" sz="1200"/>
              <a:t>German students bring back their new found understanding and share/discuss with their classmates in Germany deconstructing their visit to USA and vice versa. This can be the basis of a critical discussion: e.g., If we found there is discrimination in sports “in the other country” does that happen here as well?</a:t>
            </a:r>
            <a:endParaRPr sz="1200">
              <a:solidFill>
                <a:schemeClr val="dk2"/>
              </a:solidFill>
              <a:latin typeface="Roboto"/>
              <a:ea typeface="Roboto"/>
              <a:cs typeface="Roboto"/>
              <a:sym typeface="Roboto"/>
            </a:endParaRPr>
          </a:p>
          <a:p>
            <a:pPr marL="457200" lvl="0" indent="0" algn="l" rtl="0">
              <a:spcBef>
                <a:spcPts val="0"/>
              </a:spcBef>
              <a:spcAft>
                <a:spcPts val="0"/>
              </a:spcAft>
              <a:buNone/>
            </a:pPr>
            <a:endParaRPr sz="2400"/>
          </a:p>
          <a:p>
            <a:pPr marL="0" lvl="0" indent="0" algn="l" rtl="0">
              <a:spcBef>
                <a:spcPts val="0"/>
              </a:spcBef>
              <a:spcAft>
                <a:spcPts val="0"/>
              </a:spcAft>
              <a:buNone/>
            </a:pPr>
            <a:endParaRPr/>
          </a:p>
        </p:txBody>
      </p:sp>
    </p:spTree>
    <p:extLst>
      <p:ext uri="{BB962C8B-B14F-4D97-AF65-F5344CB8AC3E}">
        <p14:creationId xmlns:p14="http://schemas.microsoft.com/office/powerpoint/2010/main" val="3081118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7e8a84825_3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47e8a84825_3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spcBef>
                <a:spcPts val="0"/>
              </a:spcBef>
              <a:spcAft>
                <a:spcPts val="0"/>
              </a:spcAft>
              <a:buNone/>
            </a:pPr>
            <a:r>
              <a:rPr lang="en" sz="1200"/>
              <a:t>German students bring back their new found understanding and share/discuss with their classmates in Germany deconstructing their visit to USA and vice versa. This can be the basis of a critical discussion: e.g., If we found there is discrimination in sports “in the other country” does that happen here as well?</a:t>
            </a:r>
            <a:endParaRPr sz="1200">
              <a:solidFill>
                <a:schemeClr val="dk2"/>
              </a:solidFill>
              <a:latin typeface="Roboto"/>
              <a:ea typeface="Roboto"/>
              <a:cs typeface="Roboto"/>
              <a:sym typeface="Roboto"/>
            </a:endParaRPr>
          </a:p>
          <a:p>
            <a:pPr marL="457200" lvl="0" indent="0" algn="l" rtl="0">
              <a:spcBef>
                <a:spcPts val="0"/>
              </a:spcBef>
              <a:spcAft>
                <a:spcPts val="0"/>
              </a:spcAft>
              <a:buNone/>
            </a:pPr>
            <a:endParaRPr sz="2400"/>
          </a:p>
          <a:p>
            <a:pPr marL="0" lvl="0" indent="0" algn="l" rtl="0">
              <a:spcBef>
                <a:spcPts val="0"/>
              </a:spcBef>
              <a:spcAft>
                <a:spcPts val="0"/>
              </a:spcAft>
              <a:buNone/>
            </a:pPr>
            <a:endParaRPr/>
          </a:p>
        </p:txBody>
      </p:sp>
    </p:spTree>
    <p:extLst>
      <p:ext uri="{BB962C8B-B14F-4D97-AF65-F5344CB8AC3E}">
        <p14:creationId xmlns:p14="http://schemas.microsoft.com/office/powerpoint/2010/main" val="2003570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47e8a84825_3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47e8a84825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spcBef>
                <a:spcPts val="0"/>
              </a:spcBef>
              <a:spcAft>
                <a:spcPts val="0"/>
              </a:spcAft>
              <a:buNone/>
            </a:pPr>
            <a:r>
              <a:rPr lang="en" sz="1200"/>
              <a:t>German students bring back their new found understanding and share/discuss with their classmates in Germany deconstructing their visit to USA and vice versa. This can be the basis of a critical discussion: e.g., If we found there is discrimination in sports “in the other country” does that happen here as well?</a:t>
            </a:r>
            <a:endParaRPr sz="1200">
              <a:solidFill>
                <a:schemeClr val="dk2"/>
              </a:solidFill>
              <a:latin typeface="Roboto"/>
              <a:ea typeface="Roboto"/>
              <a:cs typeface="Roboto"/>
              <a:sym typeface="Roboto"/>
            </a:endParaRPr>
          </a:p>
          <a:p>
            <a:pPr marL="457200" lvl="0" indent="0" algn="l" rtl="0">
              <a:spcBef>
                <a:spcPts val="0"/>
              </a:spcBef>
              <a:spcAft>
                <a:spcPts val="0"/>
              </a:spcAft>
              <a:buNone/>
            </a:pPr>
            <a:endParaRPr sz="2400"/>
          </a:p>
          <a:p>
            <a:pPr marL="0" lvl="0" indent="0" algn="l" rtl="0">
              <a:spcBef>
                <a:spcPts val="0"/>
              </a:spcBef>
              <a:spcAft>
                <a:spcPts val="0"/>
              </a:spcAft>
              <a:buNone/>
            </a:pPr>
            <a:endParaRPr/>
          </a:p>
        </p:txBody>
      </p:sp>
    </p:spTree>
    <p:extLst>
      <p:ext uri="{BB962C8B-B14F-4D97-AF65-F5344CB8AC3E}">
        <p14:creationId xmlns:p14="http://schemas.microsoft.com/office/powerpoint/2010/main" val="3030568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46dc19ebd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46dc19ebd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360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23" name="Shape 3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32107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7" name="Shape 34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48" name="Shape 34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1401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6" name="Shape 2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3234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1" name="Shape 3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541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cap="none" dirty="0">
                <a:solidFill>
                  <a:schemeClr val="dk1"/>
                </a:solidFill>
                <a:effectLst/>
                <a:latin typeface="Calibri"/>
                <a:ea typeface="Calibri"/>
                <a:cs typeface="Calibri"/>
                <a:sym typeface="Calibri"/>
              </a:rPr>
              <a:t>Veteran Diplomat and Knight Commander of the Order of the British Empire Paddy Ashdown describes the period we live in as</a:t>
            </a:r>
          </a:p>
          <a:p>
            <a:pPr fontAlgn="base"/>
            <a:r>
              <a:rPr lang="en-US" b="1" dirty="0">
                <a:effectLst/>
              </a:rPr>
              <a:t>one of those terrifying periods of history when power changes</a:t>
            </a:r>
            <a:r>
              <a:rPr lang="en-US" dirty="0">
                <a:effectLst/>
              </a:rPr>
              <a:t>… </a:t>
            </a:r>
            <a:r>
              <a:rPr lang="en-US" b="1" dirty="0">
                <a:effectLst/>
              </a:rPr>
              <a:t>And these are always periods accompanied by turbulence, and all too often by blood.”</a:t>
            </a:r>
            <a:endParaRPr lang="en-US" dirty="0">
              <a:effectLst/>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uk-UA" sz="1200" b="0" i="0" u="none" strike="noStrike" cap="none" smtClean="0">
                <a:solidFill>
                  <a:schemeClr val="dk1"/>
                </a:solidFill>
                <a:latin typeface="Calibri"/>
                <a:ea typeface="Calibri"/>
                <a:cs typeface="Calibri"/>
                <a:sym typeface="Calibri"/>
              </a:rPr>
              <a:t>71</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2955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dirty="0">
              <a:solidFill>
                <a:schemeClr val="dk1"/>
              </a:solidFill>
              <a:latin typeface="Calibri"/>
              <a:ea typeface="Calibri"/>
              <a:cs typeface="Calibri"/>
              <a:sym typeface="Calibri"/>
            </a:endParaRPr>
          </a:p>
        </p:txBody>
      </p:sp>
      <p:sp>
        <p:nvSpPr>
          <p:cNvPr id="354" name="Shape 3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2255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cap="none" dirty="0">
                <a:solidFill>
                  <a:schemeClr val="dk1"/>
                </a:solidFill>
                <a:effectLst/>
                <a:latin typeface="Calibri"/>
                <a:ea typeface="Calibri"/>
                <a:cs typeface="Calibri"/>
                <a:sym typeface="Calibri"/>
              </a:rPr>
              <a:t>Veteran Diplomat and Knight Commander of the Order of the British Empire Paddy Ashdown describes the period we live in as</a:t>
            </a:r>
          </a:p>
          <a:p>
            <a:pPr fontAlgn="base"/>
            <a:r>
              <a:rPr lang="en-US" b="1" dirty="0">
                <a:effectLst/>
              </a:rPr>
              <a:t>one of those terrifying periods of history when power changes</a:t>
            </a:r>
            <a:r>
              <a:rPr lang="en-US" dirty="0">
                <a:effectLst/>
              </a:rPr>
              <a:t>… </a:t>
            </a:r>
            <a:r>
              <a:rPr lang="en-US" b="1" dirty="0">
                <a:effectLst/>
              </a:rPr>
              <a:t>And these are always periods accompanied by turbulence, and all too often by blood.”</a:t>
            </a:r>
            <a:endParaRPr lang="en-US" dirty="0">
              <a:effectLst/>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uk-UA" sz="1200" b="0" i="0" u="none" strike="noStrike" cap="none" smtClean="0">
                <a:solidFill>
                  <a:schemeClr val="dk1"/>
                </a:solidFill>
                <a:latin typeface="Calibri"/>
                <a:ea typeface="Calibri"/>
                <a:cs typeface="Calibri"/>
                <a:sym typeface="Calibri"/>
              </a:rPr>
              <a:t>13</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3566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uk-UA" sz="1200" b="0" i="0" u="none" strike="noStrike" cap="none" smtClean="0">
                <a:solidFill>
                  <a:schemeClr val="dk1"/>
                </a:solidFill>
                <a:latin typeface="Calibri"/>
                <a:ea typeface="Calibri"/>
                <a:cs typeface="Calibri"/>
                <a:sym typeface="Calibri"/>
              </a:rPr>
              <a:t>14</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5945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uk-UA" sz="1200" b="0" i="0" u="none" strike="noStrike" cap="none" smtClean="0">
                <a:solidFill>
                  <a:schemeClr val="dk1"/>
                </a:solidFill>
                <a:latin typeface="Calibri"/>
                <a:ea typeface="Calibri"/>
                <a:cs typeface="Calibri"/>
                <a:sym typeface="Calibri"/>
              </a:rPr>
              <a:t>16</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400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6dc19ebd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6dc19ebd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6064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uk-UA" sz="1200" b="0" i="0" u="none" strike="noStrike" cap="none" smtClean="0">
                <a:solidFill>
                  <a:schemeClr val="dk1"/>
                </a:solidFill>
                <a:latin typeface="Calibri"/>
                <a:ea typeface="Calibri"/>
                <a:cs typeface="Calibri"/>
                <a:sym typeface="Calibri"/>
              </a:rPr>
              <a:t>23</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8592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uk-UA" sz="1200" b="0" i="0" u="none" strike="noStrike" cap="none" smtClean="0">
                <a:solidFill>
                  <a:schemeClr val="dk1"/>
                </a:solidFill>
                <a:latin typeface="Calibri"/>
                <a:ea typeface="Calibri"/>
                <a:cs typeface="Calibri"/>
                <a:sym typeface="Calibri"/>
              </a:rPr>
              <a:t>28</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6725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3A6A9-BB2D-A54F-9463-B29AB5974D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FC6E04-9B4B-7D4E-9072-BF7FC36186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E6F8CE-B3D3-0D46-905D-E1F37B50F244}"/>
              </a:ext>
            </a:extLst>
          </p:cNvPr>
          <p:cNvSpPr>
            <a:spLocks noGrp="1"/>
          </p:cNvSpPr>
          <p:nvPr>
            <p:ph type="dt" sz="half" idx="10"/>
          </p:nvPr>
        </p:nvSpPr>
        <p:spPr/>
        <p:txBody>
          <a:bodyPr/>
          <a:lstStyle/>
          <a:p>
            <a:fld id="{6ABDAE22-726E-9B4D-8747-FCC6C00ED408}" type="datetimeFigureOut">
              <a:rPr lang="en-US" smtClean="0"/>
              <a:t>7/24/2019</a:t>
            </a:fld>
            <a:endParaRPr lang="en-US"/>
          </a:p>
        </p:txBody>
      </p:sp>
      <p:sp>
        <p:nvSpPr>
          <p:cNvPr id="5" name="Footer Placeholder 4">
            <a:extLst>
              <a:ext uri="{FF2B5EF4-FFF2-40B4-BE49-F238E27FC236}">
                <a16:creationId xmlns:a16="http://schemas.microsoft.com/office/drawing/2014/main" id="{C9EE47BD-9F74-9442-8454-A88210ADF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4B107-1D06-814F-9EEB-3F10AC234CB9}"/>
              </a:ext>
            </a:extLst>
          </p:cNvPr>
          <p:cNvSpPr>
            <a:spLocks noGrp="1"/>
          </p:cNvSpPr>
          <p:nvPr>
            <p:ph type="sldNum" sz="quarter" idx="12"/>
          </p:nvPr>
        </p:nvSpPr>
        <p:spPr/>
        <p:txBody>
          <a:bodyPr/>
          <a:lstStyle/>
          <a:p>
            <a:fld id="{DD7E5FDC-FAE5-324D-AC0D-B2EB21D7FFFE}" type="slidenum">
              <a:rPr lang="en-US" smtClean="0"/>
              <a:t>‹#›</a:t>
            </a:fld>
            <a:endParaRPr lang="en-US"/>
          </a:p>
        </p:txBody>
      </p:sp>
    </p:spTree>
    <p:extLst>
      <p:ext uri="{BB962C8B-B14F-4D97-AF65-F5344CB8AC3E}">
        <p14:creationId xmlns:p14="http://schemas.microsoft.com/office/powerpoint/2010/main" val="339488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2FB56-1670-BB4F-9BD2-9496CC2C9E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8FA577-7E04-6947-A7F9-1453EC8F0D8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F3D62-C7A6-414A-B5EC-202AF0424C75}"/>
              </a:ext>
            </a:extLst>
          </p:cNvPr>
          <p:cNvSpPr>
            <a:spLocks noGrp="1"/>
          </p:cNvSpPr>
          <p:nvPr>
            <p:ph type="dt" sz="half" idx="10"/>
          </p:nvPr>
        </p:nvSpPr>
        <p:spPr/>
        <p:txBody>
          <a:bodyPr/>
          <a:lstStyle/>
          <a:p>
            <a:fld id="{6ABDAE22-726E-9B4D-8747-FCC6C00ED408}" type="datetimeFigureOut">
              <a:rPr lang="en-US" smtClean="0"/>
              <a:t>7/24/2019</a:t>
            </a:fld>
            <a:endParaRPr lang="en-US"/>
          </a:p>
        </p:txBody>
      </p:sp>
      <p:sp>
        <p:nvSpPr>
          <p:cNvPr id="5" name="Footer Placeholder 4">
            <a:extLst>
              <a:ext uri="{FF2B5EF4-FFF2-40B4-BE49-F238E27FC236}">
                <a16:creationId xmlns:a16="http://schemas.microsoft.com/office/drawing/2014/main" id="{81B1772B-E623-BB44-90D2-A223888C2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B2EBAE-2EED-4340-BC38-8D0FB9D88D1F}"/>
              </a:ext>
            </a:extLst>
          </p:cNvPr>
          <p:cNvSpPr>
            <a:spLocks noGrp="1"/>
          </p:cNvSpPr>
          <p:nvPr>
            <p:ph type="sldNum" sz="quarter" idx="12"/>
          </p:nvPr>
        </p:nvSpPr>
        <p:spPr/>
        <p:txBody>
          <a:bodyPr/>
          <a:lstStyle/>
          <a:p>
            <a:fld id="{DD7E5FDC-FAE5-324D-AC0D-B2EB21D7FFFE}" type="slidenum">
              <a:rPr lang="en-US" smtClean="0"/>
              <a:t>‹#›</a:t>
            </a:fld>
            <a:endParaRPr lang="en-US"/>
          </a:p>
        </p:txBody>
      </p:sp>
    </p:spTree>
    <p:extLst>
      <p:ext uri="{BB962C8B-B14F-4D97-AF65-F5344CB8AC3E}">
        <p14:creationId xmlns:p14="http://schemas.microsoft.com/office/powerpoint/2010/main" val="2233879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614B28-9799-7345-BD56-800049C02A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64265C-443F-034B-82F6-88A0EF6524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259AF-2514-784B-9C76-470A742290E2}"/>
              </a:ext>
            </a:extLst>
          </p:cNvPr>
          <p:cNvSpPr>
            <a:spLocks noGrp="1"/>
          </p:cNvSpPr>
          <p:nvPr>
            <p:ph type="dt" sz="half" idx="10"/>
          </p:nvPr>
        </p:nvSpPr>
        <p:spPr/>
        <p:txBody>
          <a:bodyPr/>
          <a:lstStyle/>
          <a:p>
            <a:fld id="{6ABDAE22-726E-9B4D-8747-FCC6C00ED408}" type="datetimeFigureOut">
              <a:rPr lang="en-US" smtClean="0"/>
              <a:t>7/24/2019</a:t>
            </a:fld>
            <a:endParaRPr lang="en-US"/>
          </a:p>
        </p:txBody>
      </p:sp>
      <p:sp>
        <p:nvSpPr>
          <p:cNvPr id="5" name="Footer Placeholder 4">
            <a:extLst>
              <a:ext uri="{FF2B5EF4-FFF2-40B4-BE49-F238E27FC236}">
                <a16:creationId xmlns:a16="http://schemas.microsoft.com/office/drawing/2014/main" id="{A3465207-B993-1E4A-88F6-ACC9E5240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1CED0-C9C7-DB4A-A876-E02F769AB4D1}"/>
              </a:ext>
            </a:extLst>
          </p:cNvPr>
          <p:cNvSpPr>
            <a:spLocks noGrp="1"/>
          </p:cNvSpPr>
          <p:nvPr>
            <p:ph type="sldNum" sz="quarter" idx="12"/>
          </p:nvPr>
        </p:nvSpPr>
        <p:spPr/>
        <p:txBody>
          <a:bodyPr/>
          <a:lstStyle/>
          <a:p>
            <a:fld id="{DD7E5FDC-FAE5-324D-AC0D-B2EB21D7FFFE}" type="slidenum">
              <a:rPr lang="en-US" smtClean="0"/>
              <a:t>‹#›</a:t>
            </a:fld>
            <a:endParaRPr lang="en-US"/>
          </a:p>
        </p:txBody>
      </p:sp>
    </p:spTree>
    <p:extLst>
      <p:ext uri="{BB962C8B-B14F-4D97-AF65-F5344CB8AC3E}">
        <p14:creationId xmlns:p14="http://schemas.microsoft.com/office/powerpoint/2010/main" val="1520042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18429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50"/>
        <p:cNvGrpSpPr/>
        <p:nvPr/>
      </p:nvGrpSpPr>
      <p:grpSpPr>
        <a:xfrm>
          <a:off x="0" y="0"/>
          <a:ext cx="0" cy="0"/>
          <a:chOff x="0" y="0"/>
          <a:chExt cx="0" cy="0"/>
        </a:xfrm>
      </p:grpSpPr>
      <p:sp>
        <p:nvSpPr>
          <p:cNvPr id="51" name="Google Shape;51;p10"/>
          <p:cNvSpPr/>
          <p:nvPr/>
        </p:nvSpPr>
        <p:spPr>
          <a:xfrm>
            <a:off x="0" y="5825333"/>
            <a:ext cx="12192000" cy="1032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a:spLocks noGrp="1"/>
          </p:cNvSpPr>
          <p:nvPr>
            <p:ph type="body" idx="1"/>
          </p:nvPr>
        </p:nvSpPr>
        <p:spPr>
          <a:xfrm>
            <a:off x="415600" y="6028533"/>
            <a:ext cx="10639200" cy="6140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1348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0"/>
            <a:ext cx="5752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p:nvPr/>
        </p:nvSpPr>
        <p:spPr>
          <a:xfrm>
            <a:off x="1" y="58834"/>
            <a:ext cx="5751500" cy="5865833"/>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67" y="0"/>
            <a:ext cx="5755867" cy="58608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415633" y="667900"/>
            <a:ext cx="4942000" cy="33452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6192900" y="667900"/>
            <a:ext cx="5555200" cy="54648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25" name="Google Shape;25;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0394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2D4A9-ADFA-CD46-9BC9-F2C0DFCB6D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38620C-152D-3C4E-A396-7251752AED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8C79A-3C7E-9747-B244-23B446DC3CE6}"/>
              </a:ext>
            </a:extLst>
          </p:cNvPr>
          <p:cNvSpPr>
            <a:spLocks noGrp="1"/>
          </p:cNvSpPr>
          <p:nvPr>
            <p:ph type="dt" sz="half" idx="10"/>
          </p:nvPr>
        </p:nvSpPr>
        <p:spPr/>
        <p:txBody>
          <a:bodyPr/>
          <a:lstStyle/>
          <a:p>
            <a:fld id="{6ABDAE22-726E-9B4D-8747-FCC6C00ED408}" type="datetimeFigureOut">
              <a:rPr lang="en-US" smtClean="0"/>
              <a:t>7/24/2019</a:t>
            </a:fld>
            <a:endParaRPr lang="en-US"/>
          </a:p>
        </p:txBody>
      </p:sp>
      <p:sp>
        <p:nvSpPr>
          <p:cNvPr id="5" name="Footer Placeholder 4">
            <a:extLst>
              <a:ext uri="{FF2B5EF4-FFF2-40B4-BE49-F238E27FC236}">
                <a16:creationId xmlns:a16="http://schemas.microsoft.com/office/drawing/2014/main" id="{314D8676-D084-B24C-93F0-BA11A5655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4AFB4-DA9D-E741-94FF-2554DC54C816}"/>
              </a:ext>
            </a:extLst>
          </p:cNvPr>
          <p:cNvSpPr>
            <a:spLocks noGrp="1"/>
          </p:cNvSpPr>
          <p:nvPr>
            <p:ph type="sldNum" sz="quarter" idx="12"/>
          </p:nvPr>
        </p:nvSpPr>
        <p:spPr/>
        <p:txBody>
          <a:bodyPr/>
          <a:lstStyle/>
          <a:p>
            <a:fld id="{DD7E5FDC-FAE5-324D-AC0D-B2EB21D7FFFE}" type="slidenum">
              <a:rPr lang="en-US" smtClean="0"/>
              <a:t>‹#›</a:t>
            </a:fld>
            <a:endParaRPr lang="en-US"/>
          </a:p>
        </p:txBody>
      </p:sp>
    </p:spTree>
    <p:extLst>
      <p:ext uri="{BB962C8B-B14F-4D97-AF65-F5344CB8AC3E}">
        <p14:creationId xmlns:p14="http://schemas.microsoft.com/office/powerpoint/2010/main" val="1141140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3DDA-11DF-CA4E-B321-3ECA6EAC09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56387B-B2DF-FC40-95D7-1122E7A600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C1437AA-4A80-9748-A484-D29FA0808CD5}"/>
              </a:ext>
            </a:extLst>
          </p:cNvPr>
          <p:cNvSpPr>
            <a:spLocks noGrp="1"/>
          </p:cNvSpPr>
          <p:nvPr>
            <p:ph type="dt" sz="half" idx="10"/>
          </p:nvPr>
        </p:nvSpPr>
        <p:spPr/>
        <p:txBody>
          <a:bodyPr/>
          <a:lstStyle/>
          <a:p>
            <a:fld id="{6ABDAE22-726E-9B4D-8747-FCC6C00ED408}" type="datetimeFigureOut">
              <a:rPr lang="en-US" smtClean="0"/>
              <a:t>7/24/2019</a:t>
            </a:fld>
            <a:endParaRPr lang="en-US"/>
          </a:p>
        </p:txBody>
      </p:sp>
      <p:sp>
        <p:nvSpPr>
          <p:cNvPr id="5" name="Footer Placeholder 4">
            <a:extLst>
              <a:ext uri="{FF2B5EF4-FFF2-40B4-BE49-F238E27FC236}">
                <a16:creationId xmlns:a16="http://schemas.microsoft.com/office/drawing/2014/main" id="{47FE9ECB-066B-3647-A24B-672D0F75A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BF67D-9959-3249-A40B-2796FEB65B3C}"/>
              </a:ext>
            </a:extLst>
          </p:cNvPr>
          <p:cNvSpPr>
            <a:spLocks noGrp="1"/>
          </p:cNvSpPr>
          <p:nvPr>
            <p:ph type="sldNum" sz="quarter" idx="12"/>
          </p:nvPr>
        </p:nvSpPr>
        <p:spPr/>
        <p:txBody>
          <a:bodyPr/>
          <a:lstStyle/>
          <a:p>
            <a:fld id="{DD7E5FDC-FAE5-324D-AC0D-B2EB21D7FFFE}" type="slidenum">
              <a:rPr lang="en-US" smtClean="0"/>
              <a:t>‹#›</a:t>
            </a:fld>
            <a:endParaRPr lang="en-US"/>
          </a:p>
        </p:txBody>
      </p:sp>
    </p:spTree>
    <p:extLst>
      <p:ext uri="{BB962C8B-B14F-4D97-AF65-F5344CB8AC3E}">
        <p14:creationId xmlns:p14="http://schemas.microsoft.com/office/powerpoint/2010/main" val="410434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FCE7-0EC8-1E43-A1E1-D664111FA1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04122-6F07-164B-99F5-04B28DF7993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B1BDEE-8BE7-234F-8009-5C47926D9C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52B65C-29F6-1D45-A760-D64B826799B9}"/>
              </a:ext>
            </a:extLst>
          </p:cNvPr>
          <p:cNvSpPr>
            <a:spLocks noGrp="1"/>
          </p:cNvSpPr>
          <p:nvPr>
            <p:ph type="dt" sz="half" idx="10"/>
          </p:nvPr>
        </p:nvSpPr>
        <p:spPr/>
        <p:txBody>
          <a:bodyPr/>
          <a:lstStyle/>
          <a:p>
            <a:fld id="{6ABDAE22-726E-9B4D-8747-FCC6C00ED408}" type="datetimeFigureOut">
              <a:rPr lang="en-US" smtClean="0"/>
              <a:t>7/24/2019</a:t>
            </a:fld>
            <a:endParaRPr lang="en-US"/>
          </a:p>
        </p:txBody>
      </p:sp>
      <p:sp>
        <p:nvSpPr>
          <p:cNvPr id="6" name="Footer Placeholder 5">
            <a:extLst>
              <a:ext uri="{FF2B5EF4-FFF2-40B4-BE49-F238E27FC236}">
                <a16:creationId xmlns:a16="http://schemas.microsoft.com/office/drawing/2014/main" id="{A2957FEB-10F3-AF44-B729-E28CEE0116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707B4-701A-CC47-8791-71C4DBB94524}"/>
              </a:ext>
            </a:extLst>
          </p:cNvPr>
          <p:cNvSpPr>
            <a:spLocks noGrp="1"/>
          </p:cNvSpPr>
          <p:nvPr>
            <p:ph type="sldNum" sz="quarter" idx="12"/>
          </p:nvPr>
        </p:nvSpPr>
        <p:spPr/>
        <p:txBody>
          <a:bodyPr/>
          <a:lstStyle/>
          <a:p>
            <a:fld id="{DD7E5FDC-FAE5-324D-AC0D-B2EB21D7FFFE}" type="slidenum">
              <a:rPr lang="en-US" smtClean="0"/>
              <a:t>‹#›</a:t>
            </a:fld>
            <a:endParaRPr lang="en-US"/>
          </a:p>
        </p:txBody>
      </p:sp>
    </p:spTree>
    <p:extLst>
      <p:ext uri="{BB962C8B-B14F-4D97-AF65-F5344CB8AC3E}">
        <p14:creationId xmlns:p14="http://schemas.microsoft.com/office/powerpoint/2010/main" val="1076901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C56AF-2476-5B49-AD0E-6838DF1FB8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713080-EEBC-A74D-8EFB-13CC39A7AD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05DBED-38C3-BF49-B5CD-48F0DB4E21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FE99D4-9D20-C746-A7CC-337F1AD96F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398A5B-265B-8C4D-B35F-F9CD392D62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E027C3-E1E8-8C42-AD84-19BA84C3D347}"/>
              </a:ext>
            </a:extLst>
          </p:cNvPr>
          <p:cNvSpPr>
            <a:spLocks noGrp="1"/>
          </p:cNvSpPr>
          <p:nvPr>
            <p:ph type="dt" sz="half" idx="10"/>
          </p:nvPr>
        </p:nvSpPr>
        <p:spPr/>
        <p:txBody>
          <a:bodyPr/>
          <a:lstStyle/>
          <a:p>
            <a:fld id="{6ABDAE22-726E-9B4D-8747-FCC6C00ED408}" type="datetimeFigureOut">
              <a:rPr lang="en-US" smtClean="0"/>
              <a:t>7/24/2019</a:t>
            </a:fld>
            <a:endParaRPr lang="en-US"/>
          </a:p>
        </p:txBody>
      </p:sp>
      <p:sp>
        <p:nvSpPr>
          <p:cNvPr id="8" name="Footer Placeholder 7">
            <a:extLst>
              <a:ext uri="{FF2B5EF4-FFF2-40B4-BE49-F238E27FC236}">
                <a16:creationId xmlns:a16="http://schemas.microsoft.com/office/drawing/2014/main" id="{9F3CDEF4-1CA5-EB49-9BAB-A6EA6A6496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1734F9-AF43-A54D-A004-A652CBAC134B}"/>
              </a:ext>
            </a:extLst>
          </p:cNvPr>
          <p:cNvSpPr>
            <a:spLocks noGrp="1"/>
          </p:cNvSpPr>
          <p:nvPr>
            <p:ph type="sldNum" sz="quarter" idx="12"/>
          </p:nvPr>
        </p:nvSpPr>
        <p:spPr/>
        <p:txBody>
          <a:bodyPr/>
          <a:lstStyle/>
          <a:p>
            <a:fld id="{DD7E5FDC-FAE5-324D-AC0D-B2EB21D7FFFE}" type="slidenum">
              <a:rPr lang="en-US" smtClean="0"/>
              <a:t>‹#›</a:t>
            </a:fld>
            <a:endParaRPr lang="en-US"/>
          </a:p>
        </p:txBody>
      </p:sp>
    </p:spTree>
    <p:extLst>
      <p:ext uri="{BB962C8B-B14F-4D97-AF65-F5344CB8AC3E}">
        <p14:creationId xmlns:p14="http://schemas.microsoft.com/office/powerpoint/2010/main" val="213331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88D0-79BD-E34B-A796-8EBB55A451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4CDA30-7B1A-E144-8E7A-6061B1587B9C}"/>
              </a:ext>
            </a:extLst>
          </p:cNvPr>
          <p:cNvSpPr>
            <a:spLocks noGrp="1"/>
          </p:cNvSpPr>
          <p:nvPr>
            <p:ph type="dt" sz="half" idx="10"/>
          </p:nvPr>
        </p:nvSpPr>
        <p:spPr/>
        <p:txBody>
          <a:bodyPr/>
          <a:lstStyle/>
          <a:p>
            <a:fld id="{6ABDAE22-726E-9B4D-8747-FCC6C00ED408}" type="datetimeFigureOut">
              <a:rPr lang="en-US" smtClean="0"/>
              <a:t>7/24/2019</a:t>
            </a:fld>
            <a:endParaRPr lang="en-US"/>
          </a:p>
        </p:txBody>
      </p:sp>
      <p:sp>
        <p:nvSpPr>
          <p:cNvPr id="4" name="Footer Placeholder 3">
            <a:extLst>
              <a:ext uri="{FF2B5EF4-FFF2-40B4-BE49-F238E27FC236}">
                <a16:creationId xmlns:a16="http://schemas.microsoft.com/office/drawing/2014/main" id="{B293DC13-E126-F54F-B0A3-7495A718C8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8D59F4-527C-BF43-8C87-F9C0026531F4}"/>
              </a:ext>
            </a:extLst>
          </p:cNvPr>
          <p:cNvSpPr>
            <a:spLocks noGrp="1"/>
          </p:cNvSpPr>
          <p:nvPr>
            <p:ph type="sldNum" sz="quarter" idx="12"/>
          </p:nvPr>
        </p:nvSpPr>
        <p:spPr/>
        <p:txBody>
          <a:bodyPr/>
          <a:lstStyle/>
          <a:p>
            <a:fld id="{DD7E5FDC-FAE5-324D-AC0D-B2EB21D7FFFE}" type="slidenum">
              <a:rPr lang="en-US" smtClean="0"/>
              <a:t>‹#›</a:t>
            </a:fld>
            <a:endParaRPr lang="en-US"/>
          </a:p>
        </p:txBody>
      </p:sp>
    </p:spTree>
    <p:extLst>
      <p:ext uri="{BB962C8B-B14F-4D97-AF65-F5344CB8AC3E}">
        <p14:creationId xmlns:p14="http://schemas.microsoft.com/office/powerpoint/2010/main" val="1839546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2A16DC-0D53-8448-B579-66B54D21065E}"/>
              </a:ext>
            </a:extLst>
          </p:cNvPr>
          <p:cNvSpPr>
            <a:spLocks noGrp="1"/>
          </p:cNvSpPr>
          <p:nvPr>
            <p:ph type="dt" sz="half" idx="10"/>
          </p:nvPr>
        </p:nvSpPr>
        <p:spPr/>
        <p:txBody>
          <a:bodyPr/>
          <a:lstStyle/>
          <a:p>
            <a:fld id="{6ABDAE22-726E-9B4D-8747-FCC6C00ED408}" type="datetimeFigureOut">
              <a:rPr lang="en-US" smtClean="0"/>
              <a:t>7/24/2019</a:t>
            </a:fld>
            <a:endParaRPr lang="en-US"/>
          </a:p>
        </p:txBody>
      </p:sp>
      <p:sp>
        <p:nvSpPr>
          <p:cNvPr id="3" name="Footer Placeholder 2">
            <a:extLst>
              <a:ext uri="{FF2B5EF4-FFF2-40B4-BE49-F238E27FC236}">
                <a16:creationId xmlns:a16="http://schemas.microsoft.com/office/drawing/2014/main" id="{F1923A75-A77F-5F4F-B027-2A4B12ECE7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366D78-A119-CD4E-8E3A-5124E9ECF25E}"/>
              </a:ext>
            </a:extLst>
          </p:cNvPr>
          <p:cNvSpPr>
            <a:spLocks noGrp="1"/>
          </p:cNvSpPr>
          <p:nvPr>
            <p:ph type="sldNum" sz="quarter" idx="12"/>
          </p:nvPr>
        </p:nvSpPr>
        <p:spPr/>
        <p:txBody>
          <a:bodyPr/>
          <a:lstStyle/>
          <a:p>
            <a:fld id="{DD7E5FDC-FAE5-324D-AC0D-B2EB21D7FFFE}" type="slidenum">
              <a:rPr lang="en-US" smtClean="0"/>
              <a:t>‹#›</a:t>
            </a:fld>
            <a:endParaRPr lang="en-US"/>
          </a:p>
        </p:txBody>
      </p:sp>
    </p:spTree>
    <p:extLst>
      <p:ext uri="{BB962C8B-B14F-4D97-AF65-F5344CB8AC3E}">
        <p14:creationId xmlns:p14="http://schemas.microsoft.com/office/powerpoint/2010/main" val="570744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E9B8-340E-614D-A6D9-52B830A22A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52F851-B125-F545-93E3-6D8D09FB45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9E508F-C2B7-0641-A11D-28E2AB078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2897DC-82D9-7541-94E9-65ED01AD2D19}"/>
              </a:ext>
            </a:extLst>
          </p:cNvPr>
          <p:cNvSpPr>
            <a:spLocks noGrp="1"/>
          </p:cNvSpPr>
          <p:nvPr>
            <p:ph type="dt" sz="half" idx="10"/>
          </p:nvPr>
        </p:nvSpPr>
        <p:spPr/>
        <p:txBody>
          <a:bodyPr/>
          <a:lstStyle/>
          <a:p>
            <a:fld id="{6ABDAE22-726E-9B4D-8747-FCC6C00ED408}" type="datetimeFigureOut">
              <a:rPr lang="en-US" smtClean="0"/>
              <a:t>7/24/2019</a:t>
            </a:fld>
            <a:endParaRPr lang="en-US"/>
          </a:p>
        </p:txBody>
      </p:sp>
      <p:sp>
        <p:nvSpPr>
          <p:cNvPr id="6" name="Footer Placeholder 5">
            <a:extLst>
              <a:ext uri="{FF2B5EF4-FFF2-40B4-BE49-F238E27FC236}">
                <a16:creationId xmlns:a16="http://schemas.microsoft.com/office/drawing/2014/main" id="{E7C73728-31FC-D841-8886-04BC9C6A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8F431-22EB-CE4C-914B-43382AB4CA44}"/>
              </a:ext>
            </a:extLst>
          </p:cNvPr>
          <p:cNvSpPr>
            <a:spLocks noGrp="1"/>
          </p:cNvSpPr>
          <p:nvPr>
            <p:ph type="sldNum" sz="quarter" idx="12"/>
          </p:nvPr>
        </p:nvSpPr>
        <p:spPr/>
        <p:txBody>
          <a:bodyPr/>
          <a:lstStyle/>
          <a:p>
            <a:fld id="{DD7E5FDC-FAE5-324D-AC0D-B2EB21D7FFFE}" type="slidenum">
              <a:rPr lang="en-US" smtClean="0"/>
              <a:t>‹#›</a:t>
            </a:fld>
            <a:endParaRPr lang="en-US"/>
          </a:p>
        </p:txBody>
      </p:sp>
    </p:spTree>
    <p:extLst>
      <p:ext uri="{BB962C8B-B14F-4D97-AF65-F5344CB8AC3E}">
        <p14:creationId xmlns:p14="http://schemas.microsoft.com/office/powerpoint/2010/main" val="416389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D61A1-CF4A-F740-9F55-2DDD6BB99B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3D286F-4A36-EB40-9B04-FC039CB91E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173647-5CA6-C947-A596-341F2FF18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229434-9561-524F-AA58-1294E92D64AA}"/>
              </a:ext>
            </a:extLst>
          </p:cNvPr>
          <p:cNvSpPr>
            <a:spLocks noGrp="1"/>
          </p:cNvSpPr>
          <p:nvPr>
            <p:ph type="dt" sz="half" idx="10"/>
          </p:nvPr>
        </p:nvSpPr>
        <p:spPr/>
        <p:txBody>
          <a:bodyPr/>
          <a:lstStyle/>
          <a:p>
            <a:fld id="{6ABDAE22-726E-9B4D-8747-FCC6C00ED408}" type="datetimeFigureOut">
              <a:rPr lang="en-US" smtClean="0"/>
              <a:t>7/24/2019</a:t>
            </a:fld>
            <a:endParaRPr lang="en-US"/>
          </a:p>
        </p:txBody>
      </p:sp>
      <p:sp>
        <p:nvSpPr>
          <p:cNvPr id="6" name="Footer Placeholder 5">
            <a:extLst>
              <a:ext uri="{FF2B5EF4-FFF2-40B4-BE49-F238E27FC236}">
                <a16:creationId xmlns:a16="http://schemas.microsoft.com/office/drawing/2014/main" id="{CEE18DF8-38E4-5241-A449-A79221F45D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51B38-608C-2642-BE07-711702A5AA5D}"/>
              </a:ext>
            </a:extLst>
          </p:cNvPr>
          <p:cNvSpPr>
            <a:spLocks noGrp="1"/>
          </p:cNvSpPr>
          <p:nvPr>
            <p:ph type="sldNum" sz="quarter" idx="12"/>
          </p:nvPr>
        </p:nvSpPr>
        <p:spPr/>
        <p:txBody>
          <a:bodyPr/>
          <a:lstStyle/>
          <a:p>
            <a:fld id="{DD7E5FDC-FAE5-324D-AC0D-B2EB21D7FFFE}" type="slidenum">
              <a:rPr lang="en-US" smtClean="0"/>
              <a:t>‹#›</a:t>
            </a:fld>
            <a:endParaRPr lang="en-US"/>
          </a:p>
        </p:txBody>
      </p:sp>
    </p:spTree>
    <p:extLst>
      <p:ext uri="{BB962C8B-B14F-4D97-AF65-F5344CB8AC3E}">
        <p14:creationId xmlns:p14="http://schemas.microsoft.com/office/powerpoint/2010/main" val="3467654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F4CCED-D281-514B-ABB8-3F696472FC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8C47CA-5607-AC42-910C-AEF426199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75B93-6A9E-0044-B4AC-3602F6D1EC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DAE22-726E-9B4D-8747-FCC6C00ED408}" type="datetimeFigureOut">
              <a:rPr lang="en-US" smtClean="0"/>
              <a:t>7/24/2019</a:t>
            </a:fld>
            <a:endParaRPr lang="en-US"/>
          </a:p>
        </p:txBody>
      </p:sp>
      <p:sp>
        <p:nvSpPr>
          <p:cNvPr id="5" name="Footer Placeholder 4">
            <a:extLst>
              <a:ext uri="{FF2B5EF4-FFF2-40B4-BE49-F238E27FC236}">
                <a16:creationId xmlns:a16="http://schemas.microsoft.com/office/drawing/2014/main" id="{E296211A-A518-2846-B58D-2D87D2B997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3AB19B-E1A4-7F48-B4BB-120BF6C130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7E5FDC-FAE5-324D-AC0D-B2EB21D7FFFE}" type="slidenum">
              <a:rPr lang="en-US" smtClean="0"/>
              <a:t>‹#›</a:t>
            </a:fld>
            <a:endParaRPr lang="en-US"/>
          </a:p>
        </p:txBody>
      </p:sp>
    </p:spTree>
    <p:extLst>
      <p:ext uri="{BB962C8B-B14F-4D97-AF65-F5344CB8AC3E}">
        <p14:creationId xmlns:p14="http://schemas.microsoft.com/office/powerpoint/2010/main" val="1241627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humilityandconviction.uconn.edu/blank/what-is-intellectual-humility/"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eldia.com/nota/2013-11-21-alumnos-de-la-plata-y-dinamarca-se-abrazan-por-el-medio-ambiente" TargetMode="External"/><Relationship Id="rId2" Type="http://schemas.openxmlformats.org/officeDocument/2006/relationships/hyperlink" Target="https://www.facebook.com/Save-the-Planet-Argentina-603179783054514/" TargetMode="Externa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7.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caslsintercom.uoregon.edu/content/21294" TargetMode="External"/><Relationship Id="rId2" Type="http://schemas.openxmlformats.org/officeDocument/2006/relationships/hyperlink" Target="http://caslsintercom.uoregon.edu/content/21228" TargetMode="External"/><Relationship Id="rId1" Type="http://schemas.openxmlformats.org/officeDocument/2006/relationships/slideLayout" Target="../slideLayouts/slideLayout2.xml"/><Relationship Id="rId4" Type="http://schemas.openxmlformats.org/officeDocument/2006/relationships/hyperlink" Target="http://caslsintercom.uoregon.edu/content/21365"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www.facebook.com/greenkids2100" TargetMode="Externa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3CRboXq2yZs" TargetMode="Externa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hyperlink" Target="http://www.mutualresponsibility.org/culture/global-interconnection-between-people-and-nations-a-fact-of-life-ted-talk" TargetMode="External"/><Relationship Id="rId7" Type="http://schemas.openxmlformats.org/officeDocument/2006/relationships/hyperlink" Target="https://www.theguardian.com/commentisfree/2017/aug/25/languages-exams-test-league-tables-schools-fall-pupil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cercll.arizona.edu/ICConference2/malgesini.pdf" TargetMode="External"/><Relationship Id="rId5" Type="http://schemas.openxmlformats.org/officeDocument/2006/relationships/hyperlink" Target="https://doi.org/10.1111/flan.12319" TargetMode="External"/><Relationship Id="rId4" Type="http://schemas.openxmlformats.org/officeDocument/2006/relationships/hyperlink" Target="https://www.the-tls.co.uk/why-learn-german/"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92671" y="1122363"/>
            <a:ext cx="11091334" cy="2387600"/>
          </a:xfrm>
        </p:spPr>
        <p:txBody>
          <a:bodyPr>
            <a:normAutofit fontScale="90000"/>
          </a:bodyPr>
          <a:lstStyle/>
          <a:p>
            <a:r>
              <a:rPr lang="en-US" b="1" dirty="0"/>
              <a:t>Intercultural Competence/Citizenship in Language Education</a:t>
            </a:r>
            <a:r>
              <a:rPr lang="en-US" dirty="0"/>
              <a:t/>
            </a:r>
            <a:br>
              <a:rPr lang="en-US" dirty="0"/>
            </a:br>
            <a:endParaRPr lang="en-US" dirty="0"/>
          </a:p>
        </p:txBody>
      </p:sp>
      <p:sp>
        <p:nvSpPr>
          <p:cNvPr id="3" name="Subtitle 2"/>
          <p:cNvSpPr>
            <a:spLocks noGrp="1"/>
          </p:cNvSpPr>
          <p:nvPr>
            <p:ph type="subTitle" idx="1"/>
          </p:nvPr>
        </p:nvSpPr>
        <p:spPr>
          <a:xfrm>
            <a:off x="1524000" y="3602038"/>
            <a:ext cx="9144000" cy="2638742"/>
          </a:xfrm>
        </p:spPr>
        <p:txBody>
          <a:bodyPr>
            <a:normAutofit fontScale="92500" lnSpcReduction="10000"/>
          </a:bodyPr>
          <a:lstStyle/>
          <a:p>
            <a:r>
              <a:rPr lang="en-US" sz="2800" dirty="0"/>
              <a:t>Fourth Annual Workshop for Language Teachers</a:t>
            </a:r>
          </a:p>
          <a:p>
            <a:r>
              <a:rPr lang="en-US" sz="2800" dirty="0"/>
              <a:t>CLIC, Rice University Houston, Texas</a:t>
            </a:r>
          </a:p>
          <a:p>
            <a:r>
              <a:rPr lang="en-US" sz="2800" dirty="0"/>
              <a:t>April 27, 2019</a:t>
            </a:r>
          </a:p>
          <a:p>
            <a:endParaRPr lang="en-US" sz="2800" dirty="0"/>
          </a:p>
          <a:p>
            <a:r>
              <a:rPr lang="en-US" sz="2800" dirty="0"/>
              <a:t>Manuela Wagner</a:t>
            </a:r>
          </a:p>
          <a:p>
            <a:r>
              <a:rPr lang="en-US" sz="2800" dirty="0"/>
              <a:t>m</a:t>
            </a:r>
            <a:r>
              <a:rPr lang="en-US" sz="2800"/>
              <a:t>anuela</a:t>
            </a:r>
            <a:r>
              <a:rPr lang="en-US" sz="2800" dirty="0" err="1"/>
              <a:t>.</a:t>
            </a:r>
            <a:r>
              <a:rPr lang="en-US" sz="2800" err="1"/>
              <a:t>wagner</a:t>
            </a:r>
            <a:r>
              <a:rPr lang="en-US" sz="2800"/>
              <a:t>@uconn.edu</a:t>
            </a:r>
            <a:endParaRPr lang="en-US" sz="2800" dirty="0"/>
          </a:p>
        </p:txBody>
      </p:sp>
    </p:spTree>
    <p:extLst>
      <p:ext uri="{BB962C8B-B14F-4D97-AF65-F5344CB8AC3E}">
        <p14:creationId xmlns:p14="http://schemas.microsoft.com/office/powerpoint/2010/main" val="2145029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4" name="Text Placeholder 3"/>
          <p:cNvSpPr>
            <a:spLocks noGrp="1"/>
          </p:cNvSpPr>
          <p:nvPr>
            <p:ph type="body" idx="2"/>
          </p:nvPr>
        </p:nvSpPr>
        <p:spPr>
          <a:xfrm>
            <a:off x="1120000" y="1690688"/>
            <a:ext cx="9669920" cy="4498975"/>
          </a:xfrm>
        </p:spPr>
        <p:txBody>
          <a:bodyPr/>
          <a:lstStyle/>
          <a:p>
            <a:pPr indent="-457200">
              <a:lnSpc>
                <a:spcPct val="100000"/>
              </a:lnSpc>
              <a:spcBef>
                <a:spcPts val="0"/>
              </a:spcBef>
              <a:buClrTx/>
              <a:buSzTx/>
            </a:pPr>
            <a:r>
              <a:rPr lang="en-US" dirty="0"/>
              <a:t>Why do want/need to teach (languages) for intercultural (communicative) competence/citizenship?</a:t>
            </a:r>
          </a:p>
          <a:p>
            <a:pPr lvl="2" indent="-457200">
              <a:lnSpc>
                <a:spcPct val="100000"/>
              </a:lnSpc>
              <a:spcBef>
                <a:spcPts val="0"/>
              </a:spcBef>
              <a:buClrTx/>
              <a:buSzTx/>
            </a:pPr>
            <a:r>
              <a:rPr lang="en-US" dirty="0"/>
              <a:t>Contexts</a:t>
            </a:r>
          </a:p>
          <a:p>
            <a:pPr lvl="2" indent="-457200">
              <a:lnSpc>
                <a:spcPct val="100000"/>
              </a:lnSpc>
              <a:spcBef>
                <a:spcPts val="0"/>
              </a:spcBef>
              <a:buClrTx/>
              <a:buSzTx/>
            </a:pPr>
            <a:r>
              <a:rPr lang="en-US" dirty="0"/>
              <a:t>Complexity</a:t>
            </a:r>
          </a:p>
          <a:p>
            <a:pPr lvl="2" indent="-457200">
              <a:lnSpc>
                <a:spcPct val="100000"/>
              </a:lnSpc>
              <a:spcBef>
                <a:spcPts val="0"/>
              </a:spcBef>
              <a:buClrTx/>
              <a:buSzTx/>
            </a:pPr>
            <a:r>
              <a:rPr lang="en-US" dirty="0"/>
              <a:t>Challenges</a:t>
            </a:r>
          </a:p>
          <a:p>
            <a:pPr indent="-457200">
              <a:lnSpc>
                <a:spcPct val="100000"/>
              </a:lnSpc>
              <a:spcBef>
                <a:spcPts val="0"/>
              </a:spcBef>
              <a:buClrTx/>
              <a:buSzTx/>
            </a:pPr>
            <a:r>
              <a:rPr lang="en-US" dirty="0"/>
              <a:t>What is a theoretical framework we can use?</a:t>
            </a:r>
          </a:p>
          <a:p>
            <a:pPr indent="-457200">
              <a:lnSpc>
                <a:spcPct val="100000"/>
              </a:lnSpc>
              <a:spcBef>
                <a:spcPts val="0"/>
              </a:spcBef>
              <a:buClrTx/>
              <a:buSzTx/>
            </a:pPr>
            <a:r>
              <a:rPr lang="en-US" dirty="0"/>
              <a:t>What does teaching for intercultural citizenship look like in practice?</a:t>
            </a:r>
          </a:p>
          <a:p>
            <a:pPr lvl="2" indent="-457200">
              <a:lnSpc>
                <a:spcPct val="100000"/>
              </a:lnSpc>
              <a:spcBef>
                <a:spcPts val="0"/>
              </a:spcBef>
              <a:buClrTx/>
              <a:buSzTx/>
            </a:pPr>
            <a:r>
              <a:rPr lang="en-US" dirty="0"/>
              <a:t>Examples</a:t>
            </a:r>
          </a:p>
          <a:p>
            <a:pPr lvl="2" indent="-457200">
              <a:lnSpc>
                <a:spcPct val="100000"/>
              </a:lnSpc>
              <a:spcBef>
                <a:spcPts val="0"/>
              </a:spcBef>
              <a:buClrTx/>
              <a:buSzTx/>
            </a:pPr>
            <a:r>
              <a:rPr lang="en-US" dirty="0"/>
              <a:t>Outcomes</a:t>
            </a:r>
          </a:p>
          <a:p>
            <a:pPr lvl="2" indent="-457200">
              <a:lnSpc>
                <a:spcPct val="100000"/>
              </a:lnSpc>
              <a:spcBef>
                <a:spcPts val="0"/>
              </a:spcBef>
              <a:buClrTx/>
              <a:buSzTx/>
            </a:pPr>
            <a:r>
              <a:rPr lang="en-US" dirty="0"/>
              <a:t>Challenges</a:t>
            </a:r>
          </a:p>
          <a:p>
            <a:pPr indent="-457200">
              <a:lnSpc>
                <a:spcPct val="100000"/>
              </a:lnSpc>
              <a:spcBef>
                <a:spcPts val="0"/>
              </a:spcBef>
              <a:buClrTx/>
              <a:buSzTx/>
            </a:pPr>
            <a:r>
              <a:rPr lang="en-US" dirty="0"/>
              <a:t>What are some ways forward?</a:t>
            </a:r>
          </a:p>
          <a:p>
            <a:pPr indent="-457200">
              <a:lnSpc>
                <a:spcPct val="100000"/>
              </a:lnSpc>
              <a:spcBef>
                <a:spcPts val="0"/>
              </a:spcBef>
              <a:buClrTx/>
              <a:buSzTx/>
            </a:pPr>
            <a:endParaRPr lang="en-US" dirty="0"/>
          </a:p>
          <a:p>
            <a:pPr indent="-457200">
              <a:lnSpc>
                <a:spcPct val="100000"/>
              </a:lnSpc>
              <a:spcBef>
                <a:spcPts val="0"/>
              </a:spcBef>
              <a:buClrTx/>
              <a:buSzTx/>
            </a:pPr>
            <a:endParaRPr lang="en-US" dirty="0"/>
          </a:p>
          <a:p>
            <a:pPr marL="914400" lvl="2" indent="0">
              <a:lnSpc>
                <a:spcPct val="100000"/>
              </a:lnSpc>
              <a:spcBef>
                <a:spcPts val="0"/>
              </a:spcBef>
              <a:buClrTx/>
              <a:buSzTx/>
              <a:buNone/>
            </a:pPr>
            <a:endParaRPr lang="en-US" dirty="0"/>
          </a:p>
        </p:txBody>
      </p:sp>
      <p:sp>
        <p:nvSpPr>
          <p:cNvPr id="8" name="TextBox 7"/>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3540871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937120" y="1468755"/>
            <a:ext cx="10416680" cy="3684588"/>
          </a:xfrm>
        </p:spPr>
        <p:txBody>
          <a:bodyPr/>
          <a:lstStyle/>
          <a:p>
            <a:endParaRPr lang="en-US" i="1" dirty="0"/>
          </a:p>
          <a:p>
            <a:pPr marL="50800" indent="0">
              <a:buNone/>
            </a:pPr>
            <a:r>
              <a:rPr lang="en-US" i="1" dirty="0"/>
              <a:t>In Globalization 1.0, countries had to think globally to thrive, or at least survive.</a:t>
            </a:r>
            <a:endParaRPr lang="en-US" dirty="0"/>
          </a:p>
          <a:p>
            <a:pPr marL="50800" indent="0">
              <a:buNone/>
            </a:pPr>
            <a:r>
              <a:rPr lang="en-US" i="1" dirty="0"/>
              <a:t>In Globalization 2.0, companies had to think globally to thrive, or at least survive.</a:t>
            </a:r>
            <a:endParaRPr lang="en-US" dirty="0"/>
          </a:p>
          <a:p>
            <a:pPr marL="50800" indent="0">
              <a:buNone/>
            </a:pPr>
            <a:r>
              <a:rPr lang="en-US" i="1" dirty="0"/>
              <a:t>In Globalization 3.0, individuals have to think globally to thrive, or at least survive. </a:t>
            </a:r>
          </a:p>
          <a:p>
            <a:pPr marL="50800" indent="0">
              <a:buNone/>
            </a:pPr>
            <a:r>
              <a:rPr lang="en-US" i="1" dirty="0"/>
              <a:t>							(</a:t>
            </a:r>
            <a:r>
              <a:rPr lang="en-US" dirty="0"/>
              <a:t>Friedman, 2007, </a:t>
            </a:r>
            <a:r>
              <a:rPr lang="en-US" i="1" dirty="0"/>
              <a:t>p. 278)</a:t>
            </a:r>
            <a:endParaRPr lang="en-US" dirty="0"/>
          </a:p>
        </p:txBody>
      </p:sp>
      <p:sp>
        <p:nvSpPr>
          <p:cNvPr id="7" name="TextBox 6"/>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1953125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76"/>
        <p:cNvGrpSpPr/>
        <p:nvPr/>
      </p:nvGrpSpPr>
      <p:grpSpPr>
        <a:xfrm>
          <a:off x="0" y="0"/>
          <a:ext cx="0" cy="0"/>
          <a:chOff x="0" y="0"/>
          <a:chExt cx="0" cy="0"/>
        </a:xfrm>
      </p:grpSpPr>
      <p:sp>
        <p:nvSpPr>
          <p:cNvPr id="77" name="Google Shape;77;p15"/>
          <p:cNvSpPr txBox="1">
            <a:spLocks noGrp="1"/>
          </p:cNvSpPr>
          <p:nvPr>
            <p:ph type="body" idx="1"/>
          </p:nvPr>
        </p:nvSpPr>
        <p:spPr>
          <a:xfrm>
            <a:off x="1007367" y="2930267"/>
            <a:ext cx="10639200" cy="614000"/>
          </a:xfrm>
          <a:prstGeom prst="rect">
            <a:avLst/>
          </a:prstGeom>
        </p:spPr>
        <p:txBody>
          <a:bodyPr spcFirstLastPara="1" vert="horz" wrap="square" lIns="121900" tIns="121900" rIns="121900" bIns="121900" rtlCol="0" anchor="ctr" anchorCtr="0">
            <a:noAutofit/>
          </a:bodyPr>
          <a:lstStyle/>
          <a:p>
            <a:pPr marL="0" indent="0">
              <a:lnSpc>
                <a:spcPct val="115000"/>
              </a:lnSpc>
            </a:pPr>
            <a:endParaRPr sz="3200">
              <a:solidFill>
                <a:schemeClr val="dk1"/>
              </a:solidFill>
            </a:endParaRPr>
          </a:p>
          <a:p>
            <a:pPr marL="0" indent="0">
              <a:lnSpc>
                <a:spcPct val="115000"/>
              </a:lnSpc>
              <a:spcBef>
                <a:spcPts val="1600"/>
              </a:spcBef>
            </a:pPr>
            <a:r>
              <a:rPr lang="en" sz="3200">
                <a:solidFill>
                  <a:schemeClr val="dk1"/>
                </a:solidFill>
              </a:rPr>
              <a:t>One thing we all seem to agree on is that, increasingly, we don’t agree on very much. Fundamental and extremely divisive disagreement over religion, morality and science is pervasive in our culture (Lynch and colleagues, p.1).</a:t>
            </a:r>
            <a:endParaRPr sz="3200">
              <a:solidFill>
                <a:schemeClr val="dk1"/>
              </a:solidFill>
            </a:endParaRPr>
          </a:p>
          <a:p>
            <a:pPr marL="0" indent="0">
              <a:lnSpc>
                <a:spcPct val="200000"/>
              </a:lnSpc>
              <a:spcBef>
                <a:spcPts val="1600"/>
              </a:spcBef>
              <a:spcAft>
                <a:spcPts val="1600"/>
              </a:spcAft>
              <a:buClr>
                <a:schemeClr val="dk1"/>
              </a:buClr>
              <a:buSzPts val="1100"/>
            </a:pPr>
            <a:r>
              <a:rPr lang="en" sz="1600">
                <a:solidFill>
                  <a:schemeClr val="dk1"/>
                </a:solidFill>
                <a:latin typeface="Times New Roman"/>
                <a:ea typeface="Times New Roman"/>
                <a:cs typeface="Times New Roman"/>
                <a:sym typeface="Times New Roman"/>
              </a:rPr>
              <a:t>Lynch and colleagues (n.d.) </a:t>
            </a:r>
            <a:r>
              <a:rPr lang="en" sz="1600" u="sng">
                <a:solidFill>
                  <a:srgbClr val="1155CC"/>
                </a:solidFill>
                <a:latin typeface="Times New Roman"/>
                <a:ea typeface="Times New Roman"/>
                <a:cs typeface="Times New Roman"/>
                <a:sym typeface="Times New Roman"/>
                <a:hlinkClick r:id="rId3"/>
              </a:rPr>
              <a:t>https://humilityandconviction.uconn.edu/blank/what-is-intellectual-humility/</a:t>
            </a:r>
            <a:endParaRPr sz="3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45882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can do with others</a:t>
            </a:r>
            <a:r>
              <a:rPr lang="is-IS" dirty="0"/>
              <a:t>…</a:t>
            </a:r>
            <a:endParaRPr lang="en-US" dirty="0"/>
          </a:p>
        </p:txBody>
      </p:sp>
      <p:sp>
        <p:nvSpPr>
          <p:cNvPr id="4" name="Text Placeholder 3"/>
          <p:cNvSpPr>
            <a:spLocks noGrp="1"/>
          </p:cNvSpPr>
          <p:nvPr>
            <p:ph type="body" idx="2"/>
          </p:nvPr>
        </p:nvSpPr>
        <p:spPr>
          <a:xfrm>
            <a:off x="1120000" y="1889760"/>
            <a:ext cx="9837560" cy="4299903"/>
          </a:xfrm>
        </p:spPr>
        <p:txBody>
          <a:bodyPr/>
          <a:lstStyle/>
          <a:p>
            <a:r>
              <a:rPr lang="en-US" dirty="0"/>
              <a:t>Ashdown’s third law is that in the modern age, where everything is connected to everything, the most important thing about what you can do is what you can do with others. (Ashdown, 2012, 15:53)</a:t>
            </a:r>
          </a:p>
        </p:txBody>
      </p:sp>
      <p:pic>
        <p:nvPicPr>
          <p:cNvPr id="1026" name="Picture 2" descr="ttps://lh6.googleusercontent.com/xQSyC7ijae45eqCIqf65LiKMp03FGAD6LuY9EQGhdw9PU8cwOOeNTymXGko1a9wY3ZlEIL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517" y="4275138"/>
            <a:ext cx="1914525" cy="1914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2642308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t>What does that mean?</a:t>
            </a:r>
          </a:p>
        </p:txBody>
      </p:sp>
      <p:sp>
        <p:nvSpPr>
          <p:cNvPr id="6" name="Text Placeholder 5"/>
          <p:cNvSpPr>
            <a:spLocks noGrp="1"/>
          </p:cNvSpPr>
          <p:nvPr>
            <p:ph type="body" idx="4"/>
          </p:nvPr>
        </p:nvSpPr>
        <p:spPr>
          <a:xfrm>
            <a:off x="839788" y="1690688"/>
            <a:ext cx="10515600" cy="4498975"/>
          </a:xfrm>
        </p:spPr>
        <p:txBody>
          <a:bodyPr/>
          <a:lstStyle/>
          <a:p>
            <a:pPr marL="50800" indent="0">
              <a:buNone/>
            </a:pPr>
            <a:r>
              <a:rPr lang="is-IS" i="1" dirty="0"/>
              <a:t>….......</a:t>
            </a:r>
            <a:r>
              <a:rPr lang="en-US" i="1" dirty="0"/>
              <a:t>the most important thing about what you can do is what you can do with others</a:t>
            </a:r>
          </a:p>
          <a:p>
            <a:pPr marL="50800" indent="0">
              <a:buNone/>
            </a:pPr>
            <a:endParaRPr lang="en-US" i="1" dirty="0"/>
          </a:p>
          <a:p>
            <a:pPr marL="50800" indent="0">
              <a:buNone/>
            </a:pPr>
            <a:r>
              <a:rPr lang="en-US" i="1" dirty="0"/>
              <a:t>			COLLABORATION</a:t>
            </a:r>
          </a:p>
          <a:p>
            <a:pPr marL="50800" indent="0">
              <a:buNone/>
            </a:pPr>
            <a:r>
              <a:rPr lang="en-US" i="1" dirty="0"/>
              <a:t>			</a:t>
            </a:r>
          </a:p>
          <a:p>
            <a:pPr marL="50800" indent="0">
              <a:buNone/>
            </a:pPr>
            <a:r>
              <a:rPr lang="en-US" i="1" dirty="0"/>
              <a:t>			ACTION</a:t>
            </a:r>
          </a:p>
          <a:p>
            <a:pPr marL="50800" indent="0">
              <a:buNone/>
            </a:pPr>
            <a:endParaRPr lang="en-US" i="1" dirty="0"/>
          </a:p>
          <a:p>
            <a:pPr marL="50800" indent="0">
              <a:buNone/>
            </a:pPr>
            <a:r>
              <a:rPr lang="en-US" i="1" dirty="0"/>
              <a:t>			WITH PEOPLE  FROM DIFFERENT BACKGROUNDS</a:t>
            </a:r>
          </a:p>
        </p:txBody>
      </p:sp>
      <p:sp>
        <p:nvSpPr>
          <p:cNvPr id="7" name="Right Arrow 6"/>
          <p:cNvSpPr/>
          <p:nvPr/>
        </p:nvSpPr>
        <p:spPr>
          <a:xfrm>
            <a:off x="2514600" y="330581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545080" y="422021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560320" y="525370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2308763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FEE73D8-7853-6A41-A434-9C6E2AF1BE93}"/>
              </a:ext>
            </a:extLst>
          </p:cNvPr>
          <p:cNvSpPr txBox="1">
            <a:spLocks/>
          </p:cNvSpPr>
          <p:nvPr/>
        </p:nvSpPr>
        <p:spPr>
          <a:xfrm>
            <a:off x="1120000" y="1295400"/>
            <a:ext cx="9837560" cy="4299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 indent="0" fontAlgn="base">
              <a:buFont typeface="Arial" panose="020B0604020202020204" pitchFamily="34" charset="0"/>
              <a:buNone/>
            </a:pPr>
            <a:r>
              <a:rPr lang="en-US"/>
              <a:t>If today’s students want to compete in this global society, however, they must also be proficient communicators, creators, critical thinkers, and collaborators (the “Four Cs”). Students need to master additional subject areas, including foreign languages, the arts, geography, science, and social studies. Educators must complement all of those subjects with the “Four Cs” to prepare young people for citizenship and the global workforce.</a:t>
            </a:r>
            <a:endParaRPr lang="en-US" b="1"/>
          </a:p>
          <a:p>
            <a:pPr marL="50800" indent="0">
              <a:buFont typeface="Arial" panose="020B0604020202020204" pitchFamily="34" charset="0"/>
              <a:buNone/>
            </a:pPr>
            <a:r>
              <a:rPr lang="en-US"/>
              <a:t>			(National Education Association, 2012, p. 5)</a:t>
            </a:r>
          </a:p>
          <a:p>
            <a:pPr marL="50800" indent="0">
              <a:buFont typeface="Arial" panose="020B0604020202020204" pitchFamily="34" charset="0"/>
              <a:buNone/>
            </a:pPr>
            <a:r>
              <a:rPr lang="en-US"/>
              <a:t/>
            </a:r>
            <a:br>
              <a:rPr lang="en-US"/>
            </a:br>
            <a:endParaRPr lang="en-US" dirty="0"/>
          </a:p>
        </p:txBody>
      </p:sp>
    </p:spTree>
    <p:extLst>
      <p:ext uri="{BB962C8B-B14F-4D97-AF65-F5344CB8AC3E}">
        <p14:creationId xmlns:p14="http://schemas.microsoft.com/office/powerpoint/2010/main" val="1077604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1120000" y="1295400"/>
            <a:ext cx="9837560" cy="4299903"/>
          </a:xfrm>
        </p:spPr>
        <p:txBody>
          <a:bodyPr>
            <a:normAutofit lnSpcReduction="10000"/>
          </a:bodyPr>
          <a:lstStyle/>
          <a:p>
            <a:pPr marL="50800" indent="0">
              <a:buNone/>
            </a:pPr>
            <a:r>
              <a:rPr lang="en-US" dirty="0"/>
              <a:t>Experience of intercultural (democratic) citizenship can take place in many locations and on many occasions, and individuals may reflect and act together with people of other groups accordingly. The role of education is to anticipate and prepare people for such experience and to promote reflection, analysis and appropriate action. Given the tendency of individuals to remain within the security of their own group and to protect their own self-esteem, there is a significant role for education in preparing them to resist this tendency and meet the challenges involved. 						</a:t>
            </a:r>
          </a:p>
          <a:p>
            <a:pPr marL="50800" indent="0">
              <a:buNone/>
            </a:pPr>
            <a:r>
              <a:rPr lang="en-US" dirty="0"/>
              <a:t>							(</a:t>
            </a:r>
            <a:r>
              <a:rPr lang="en-US" dirty="0" err="1"/>
              <a:t>Byram</a:t>
            </a:r>
            <a:r>
              <a:rPr lang="en-US" dirty="0"/>
              <a:t>, 2008, p. 187)</a:t>
            </a:r>
          </a:p>
        </p:txBody>
      </p:sp>
      <p:sp>
        <p:nvSpPr>
          <p:cNvPr id="5" name="TextBox 4"/>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3189658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C959-DD77-E240-A802-8EB5EADBFD1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0EA1E70-7AC0-E74C-9ED3-DC6FD6CD3347}"/>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BB3466B1-C18E-A849-B5DD-793D7209E656}"/>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80D48D8-D178-1F40-84A4-D7DB25F04541}"/>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08FD6CD1-FD09-E541-8134-662ADC26DE42}"/>
              </a:ext>
            </a:extLst>
          </p:cNvPr>
          <p:cNvSpPr>
            <a:spLocks noGrp="1"/>
          </p:cNvSpPr>
          <p:nvPr>
            <p:ph sz="quarter" idx="4"/>
          </p:nvPr>
        </p:nvSpPr>
        <p:spPr/>
        <p:txBody>
          <a:bodyPr/>
          <a:lstStyle/>
          <a:p>
            <a:endParaRPr lang="en-US"/>
          </a:p>
        </p:txBody>
      </p:sp>
      <p:pic>
        <p:nvPicPr>
          <p:cNvPr id="7" name="Picture 6">
            <a:extLst>
              <a:ext uri="{FF2B5EF4-FFF2-40B4-BE49-F238E27FC236}">
                <a16:creationId xmlns:a16="http://schemas.microsoft.com/office/drawing/2014/main" id="{7C0D3EE3-4500-E747-A601-2F38CAB5A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042128" cy="3819525"/>
          </a:xfrm>
          <a:prstGeom prst="rect">
            <a:avLst/>
          </a:prstGeom>
        </p:spPr>
      </p:pic>
      <p:pic>
        <p:nvPicPr>
          <p:cNvPr id="8" name="Picture 7">
            <a:extLst>
              <a:ext uri="{FF2B5EF4-FFF2-40B4-BE49-F238E27FC236}">
                <a16:creationId xmlns:a16="http://schemas.microsoft.com/office/drawing/2014/main" id="{5F8732F5-382C-6043-A359-1FDA1D615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50" y="1"/>
            <a:ext cx="5092699" cy="3819524"/>
          </a:xfrm>
          <a:prstGeom prst="rect">
            <a:avLst/>
          </a:prstGeom>
        </p:spPr>
      </p:pic>
      <p:pic>
        <p:nvPicPr>
          <p:cNvPr id="9" name="Picture 8">
            <a:extLst>
              <a:ext uri="{FF2B5EF4-FFF2-40B4-BE49-F238E27FC236}">
                <a16:creationId xmlns:a16="http://schemas.microsoft.com/office/drawing/2014/main" id="{4DB95132-AFC9-7043-9BD2-3E7C210B0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9023" y="3375554"/>
            <a:ext cx="4492978" cy="3498587"/>
          </a:xfrm>
          <a:prstGeom prst="rect">
            <a:avLst/>
          </a:prstGeom>
        </p:spPr>
      </p:pic>
      <p:pic>
        <p:nvPicPr>
          <p:cNvPr id="10" name="Picture 9">
            <a:extLst>
              <a:ext uri="{FF2B5EF4-FFF2-40B4-BE49-F238E27FC236}">
                <a16:creationId xmlns:a16="http://schemas.microsoft.com/office/drawing/2014/main" id="{DC50476F-9B56-834C-8CE2-0BFC2C1B1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9525"/>
            <a:ext cx="4051299" cy="3038475"/>
          </a:xfrm>
          <a:prstGeom prst="rect">
            <a:avLst/>
          </a:prstGeom>
        </p:spPr>
      </p:pic>
      <p:pic>
        <p:nvPicPr>
          <p:cNvPr id="11" name="Content Placeholder 3">
            <a:extLst>
              <a:ext uri="{FF2B5EF4-FFF2-40B4-BE49-F238E27FC236}">
                <a16:creationId xmlns:a16="http://schemas.microsoft.com/office/drawing/2014/main" id="{F513C598-5E3B-AA4F-8A74-C91062943F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9023" y="5821"/>
            <a:ext cx="4492977" cy="3369733"/>
          </a:xfrm>
          <a:prstGeom prst="rect">
            <a:avLst/>
          </a:prstGeom>
        </p:spPr>
      </p:pic>
      <p:pic>
        <p:nvPicPr>
          <p:cNvPr id="12" name="Picture 11">
            <a:extLst>
              <a:ext uri="{FF2B5EF4-FFF2-40B4-BE49-F238E27FC236}">
                <a16:creationId xmlns:a16="http://schemas.microsoft.com/office/drawing/2014/main" id="{6301A287-3EFD-E846-A866-F0A394A7B7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9648" y="3819524"/>
            <a:ext cx="4158545" cy="3054617"/>
          </a:xfrm>
          <a:prstGeom prst="rect">
            <a:avLst/>
          </a:prstGeom>
        </p:spPr>
      </p:pic>
    </p:spTree>
    <p:extLst>
      <p:ext uri="{BB962C8B-B14F-4D97-AF65-F5344CB8AC3E}">
        <p14:creationId xmlns:p14="http://schemas.microsoft.com/office/powerpoint/2010/main" val="2300976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98A059-660B-BC45-BF14-027A79304CF2}"/>
              </a:ext>
            </a:extLst>
          </p:cNvPr>
          <p:cNvSpPr/>
          <p:nvPr/>
        </p:nvSpPr>
        <p:spPr>
          <a:xfrm>
            <a:off x="1232452" y="878680"/>
            <a:ext cx="10177670" cy="5509200"/>
          </a:xfrm>
          <a:prstGeom prst="rect">
            <a:avLst/>
          </a:prstGeom>
        </p:spPr>
        <p:txBody>
          <a:bodyPr wrap="square">
            <a:spAutoFit/>
          </a:bodyPr>
          <a:lstStyle/>
          <a:p>
            <a:pPr marL="285750" lvl="0" indent="-285750">
              <a:buFont typeface="Arial" charset="0"/>
              <a:buChar char="•"/>
            </a:pPr>
            <a:r>
              <a:rPr lang="en-US" sz="3200" dirty="0">
                <a:solidFill>
                  <a:prstClr val="black"/>
                </a:solidFill>
              </a:rPr>
              <a:t>17 Global Goals for Sustainable Development, 193 world leaders </a:t>
            </a:r>
          </a:p>
          <a:p>
            <a:pPr lvl="0"/>
            <a:r>
              <a:rPr lang="en-US" sz="3200" dirty="0">
                <a:solidFill>
                  <a:prstClr val="black"/>
                </a:solidFill>
              </a:rPr>
              <a:t>(UN General Assembly, 2015)</a:t>
            </a:r>
          </a:p>
          <a:p>
            <a:pPr lvl="0"/>
            <a:endParaRPr lang="en-US" sz="3200" dirty="0">
              <a:solidFill>
                <a:prstClr val="black"/>
              </a:solidFill>
            </a:endParaRPr>
          </a:p>
          <a:p>
            <a:pPr marL="457200" lvl="0" indent="-457200">
              <a:buFont typeface="Arial" charset="0"/>
              <a:buChar char="•"/>
            </a:pPr>
            <a:r>
              <a:rPr lang="en-US" sz="3200" dirty="0">
                <a:solidFill>
                  <a:prstClr val="black"/>
                </a:solidFill>
              </a:rPr>
              <a:t>Global citizenship has become a prominent goal in education </a:t>
            </a:r>
          </a:p>
          <a:p>
            <a:pPr lvl="0"/>
            <a:r>
              <a:rPr lang="en-US" sz="3200" dirty="0">
                <a:solidFill>
                  <a:prstClr val="black"/>
                </a:solidFill>
              </a:rPr>
              <a:t>(e.g., UNESCO, 2015; P21, 2014; COE, 2008; 2016; ACTFL, 2017)</a:t>
            </a:r>
          </a:p>
          <a:p>
            <a:pPr marL="457200" lvl="0" indent="-457200">
              <a:buFont typeface="Arial" charset="0"/>
              <a:buChar char="•"/>
            </a:pPr>
            <a:endParaRPr lang="en-US" sz="3200" dirty="0">
              <a:solidFill>
                <a:prstClr val="black"/>
              </a:solidFill>
            </a:endParaRPr>
          </a:p>
          <a:p>
            <a:pPr marL="457200" lvl="0" indent="-457200">
              <a:buFont typeface="Arial" charset="0"/>
              <a:buChar char="•"/>
            </a:pPr>
            <a:endParaRPr lang="en-US" sz="3200" dirty="0">
              <a:solidFill>
                <a:prstClr val="black"/>
              </a:solidFill>
            </a:endParaRPr>
          </a:p>
          <a:p>
            <a:pPr lvl="0"/>
            <a:endParaRPr lang="en-US" sz="3200" dirty="0">
              <a:solidFill>
                <a:prstClr val="black"/>
              </a:solidFill>
            </a:endParaRPr>
          </a:p>
        </p:txBody>
      </p:sp>
    </p:spTree>
    <p:extLst>
      <p:ext uri="{BB962C8B-B14F-4D97-AF65-F5344CB8AC3E}">
        <p14:creationId xmlns:p14="http://schemas.microsoft.com/office/powerpoint/2010/main" val="371352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415633" y="667900"/>
            <a:ext cx="4942000" cy="3345200"/>
          </a:xfrm>
          <a:prstGeom prst="rect">
            <a:avLst/>
          </a:prstGeom>
        </p:spPr>
        <p:txBody>
          <a:bodyPr spcFirstLastPara="1" vert="horz" wrap="square" lIns="121900" tIns="121900" rIns="121900" bIns="121900" rtlCol="0" anchor="t" anchorCtr="0">
            <a:noAutofit/>
          </a:bodyPr>
          <a:lstStyle/>
          <a:p>
            <a:endParaRPr sz="1733">
              <a:solidFill>
                <a:schemeClr val="dk1"/>
              </a:solidFill>
              <a:latin typeface="Times New Roman"/>
              <a:ea typeface="Times New Roman"/>
              <a:cs typeface="Times New Roman"/>
              <a:sym typeface="Times New Roman"/>
            </a:endParaRPr>
          </a:p>
          <a:p>
            <a:endParaRPr sz="1733">
              <a:solidFill>
                <a:schemeClr val="dk1"/>
              </a:solidFill>
              <a:latin typeface="Times New Roman"/>
              <a:ea typeface="Times New Roman"/>
              <a:cs typeface="Times New Roman"/>
              <a:sym typeface="Times New Roman"/>
            </a:endParaRPr>
          </a:p>
          <a:p>
            <a:endParaRPr sz="1733">
              <a:solidFill>
                <a:schemeClr val="dk1"/>
              </a:solidFill>
              <a:latin typeface="Times New Roman"/>
              <a:ea typeface="Times New Roman"/>
              <a:cs typeface="Times New Roman"/>
              <a:sym typeface="Times New Roman"/>
            </a:endParaRPr>
          </a:p>
          <a:p>
            <a:endParaRPr sz="1733">
              <a:solidFill>
                <a:schemeClr val="dk1"/>
              </a:solidFill>
              <a:latin typeface="Times New Roman"/>
              <a:ea typeface="Times New Roman"/>
              <a:cs typeface="Times New Roman"/>
              <a:sym typeface="Times New Roman"/>
            </a:endParaRPr>
          </a:p>
          <a:p>
            <a:endParaRPr sz="1733">
              <a:solidFill>
                <a:schemeClr val="dk1"/>
              </a:solidFill>
              <a:latin typeface="Times New Roman"/>
              <a:ea typeface="Times New Roman"/>
              <a:cs typeface="Times New Roman"/>
              <a:sym typeface="Times New Roman"/>
            </a:endParaRPr>
          </a:p>
          <a:p>
            <a:endParaRPr sz="1733">
              <a:solidFill>
                <a:schemeClr val="dk1"/>
              </a:solidFill>
              <a:latin typeface="Times New Roman"/>
              <a:ea typeface="Times New Roman"/>
              <a:cs typeface="Times New Roman"/>
              <a:sym typeface="Times New Roman"/>
            </a:endParaRPr>
          </a:p>
          <a:p>
            <a:endParaRPr sz="1733">
              <a:solidFill>
                <a:schemeClr val="dk1"/>
              </a:solidFill>
              <a:latin typeface="Times New Roman"/>
              <a:ea typeface="Times New Roman"/>
              <a:cs typeface="Times New Roman"/>
              <a:sym typeface="Times New Roman"/>
            </a:endParaRPr>
          </a:p>
          <a:p>
            <a:r>
              <a:rPr lang="en"/>
              <a:t>Questions for you...</a:t>
            </a:r>
            <a:endParaRPr/>
          </a:p>
        </p:txBody>
      </p:sp>
      <p:sp>
        <p:nvSpPr>
          <p:cNvPr id="88" name="Google Shape;88;p17"/>
          <p:cNvSpPr txBox="1">
            <a:spLocks noGrp="1"/>
          </p:cNvSpPr>
          <p:nvPr>
            <p:ph type="body" idx="1"/>
          </p:nvPr>
        </p:nvSpPr>
        <p:spPr>
          <a:xfrm>
            <a:off x="785813" y="667900"/>
            <a:ext cx="10962287" cy="5464800"/>
          </a:xfrm>
          <a:prstGeom prst="rect">
            <a:avLst/>
          </a:prstGeom>
        </p:spPr>
        <p:txBody>
          <a:bodyPr spcFirstLastPara="1" vert="horz" wrap="square" lIns="121900" tIns="121900" rIns="121900" bIns="121900" rtlCol="0" anchor="t" anchorCtr="0">
            <a:noAutofit/>
          </a:bodyPr>
          <a:lstStyle/>
          <a:p>
            <a:pPr indent="-507987">
              <a:lnSpc>
                <a:spcPct val="100000"/>
              </a:lnSpc>
              <a:buClr>
                <a:schemeClr val="dk1"/>
              </a:buClr>
              <a:buSzPts val="2400"/>
              <a:buFont typeface="Times New Roman"/>
              <a:buChar char="●"/>
            </a:pPr>
            <a:r>
              <a:rPr lang="en" sz="3200" dirty="0">
                <a:solidFill>
                  <a:schemeClr val="dk1"/>
                </a:solidFill>
                <a:latin typeface="Times New Roman"/>
                <a:ea typeface="Times New Roman"/>
                <a:cs typeface="Times New Roman"/>
                <a:sym typeface="Times New Roman"/>
              </a:rPr>
              <a:t>Do you think language education can be a vehicle to address these problems? How?</a:t>
            </a:r>
            <a:endParaRPr sz="3200" dirty="0">
              <a:solidFill>
                <a:schemeClr val="dk1"/>
              </a:solidFill>
              <a:latin typeface="Times New Roman"/>
              <a:ea typeface="Times New Roman"/>
              <a:cs typeface="Times New Roman"/>
              <a:sym typeface="Times New Roman"/>
            </a:endParaRPr>
          </a:p>
          <a:p>
            <a:pPr indent="0">
              <a:lnSpc>
                <a:spcPct val="100000"/>
              </a:lnSpc>
              <a:spcBef>
                <a:spcPts val="1600"/>
              </a:spcBef>
              <a:buNone/>
            </a:pPr>
            <a:endParaRPr sz="3200" dirty="0">
              <a:solidFill>
                <a:schemeClr val="dk1"/>
              </a:solidFill>
              <a:latin typeface="Times New Roman"/>
              <a:ea typeface="Times New Roman"/>
              <a:cs typeface="Times New Roman"/>
              <a:sym typeface="Times New Roman"/>
            </a:endParaRPr>
          </a:p>
          <a:p>
            <a:pPr indent="-507987">
              <a:lnSpc>
                <a:spcPct val="100000"/>
              </a:lnSpc>
              <a:spcBef>
                <a:spcPts val="1600"/>
              </a:spcBef>
              <a:buClr>
                <a:schemeClr val="dk1"/>
              </a:buClr>
              <a:buSzPts val="2400"/>
              <a:buFont typeface="Times New Roman"/>
              <a:buChar char="●"/>
            </a:pPr>
            <a:r>
              <a:rPr lang="en" sz="3200" dirty="0">
                <a:solidFill>
                  <a:schemeClr val="dk1"/>
                </a:solidFill>
                <a:latin typeface="Times New Roman"/>
                <a:ea typeface="Times New Roman"/>
                <a:cs typeface="Times New Roman"/>
                <a:sym typeface="Times New Roman"/>
              </a:rPr>
              <a:t>Are you already addressing these issues in your teaching? </a:t>
            </a:r>
            <a:endParaRPr dirty="0">
              <a:solidFill>
                <a:schemeClr val="dk1"/>
              </a:solidFill>
              <a:latin typeface="Times New Roman"/>
              <a:ea typeface="Times New Roman"/>
              <a:cs typeface="Times New Roman"/>
              <a:sym typeface="Times New Roman"/>
            </a:endParaRPr>
          </a:p>
          <a:p>
            <a:pPr marL="0" indent="0">
              <a:lnSpc>
                <a:spcPct val="200000"/>
              </a:lnSpc>
              <a:spcBef>
                <a:spcPts val="1600"/>
              </a:spcBef>
              <a:spcAft>
                <a:spcPts val="1600"/>
              </a:spcAft>
              <a:buClr>
                <a:schemeClr val="dk1"/>
              </a:buClr>
              <a:buSzPts val="1100"/>
              <a:buNone/>
            </a:pPr>
            <a:endParaRPr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08454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1. Intercultural Citizenship in Action: Green </a:t>
            </a:r>
            <a:r>
              <a:rPr lang="en-US" sz="4000" b="1" dirty="0" err="1"/>
              <a:t>Kidz</a:t>
            </a:r>
            <a:endParaRPr lang="en-US" sz="4000" b="1" dirty="0"/>
          </a:p>
        </p:txBody>
      </p:sp>
      <p:sp>
        <p:nvSpPr>
          <p:cNvPr id="3" name="Content Placeholder 2"/>
          <p:cNvSpPr>
            <a:spLocks noGrp="1"/>
          </p:cNvSpPr>
          <p:nvPr>
            <p:ph sz="quarter" idx="13"/>
          </p:nvPr>
        </p:nvSpPr>
        <p:spPr>
          <a:xfrm>
            <a:off x="913774" y="1577010"/>
            <a:ext cx="10363826" cy="4214190"/>
          </a:xfrm>
        </p:spPr>
        <p:txBody>
          <a:bodyPr>
            <a:normAutofit/>
          </a:bodyPr>
          <a:lstStyle/>
          <a:p>
            <a:r>
              <a:rPr lang="en-US" dirty="0"/>
              <a:t>Collaboration between 5</a:t>
            </a:r>
            <a:r>
              <a:rPr lang="en-US" baseline="30000" dirty="0"/>
              <a:t>th</a:t>
            </a:r>
            <a:r>
              <a:rPr lang="en-US" dirty="0"/>
              <a:t> and 6</a:t>
            </a:r>
            <a:r>
              <a:rPr lang="en-US" baseline="30000" dirty="0"/>
              <a:t>th</a:t>
            </a:r>
            <a:r>
              <a:rPr lang="en-US" dirty="0"/>
              <a:t> grade students in Argentina and 7</a:t>
            </a:r>
            <a:r>
              <a:rPr lang="en-US" baseline="30000" dirty="0"/>
              <a:t>th</a:t>
            </a:r>
            <a:r>
              <a:rPr lang="en-US" dirty="0"/>
              <a:t> grade students in Denmark</a:t>
            </a:r>
          </a:p>
          <a:p>
            <a:endParaRPr lang="en-US" dirty="0"/>
          </a:p>
          <a:p>
            <a:pPr marL="0" indent="0">
              <a:buNone/>
            </a:pPr>
            <a:endParaRPr lang="en-US" sz="4400" dirty="0"/>
          </a:p>
          <a:p>
            <a:pPr marL="0" indent="0">
              <a:buNone/>
            </a:pPr>
            <a:r>
              <a:rPr lang="en-US" sz="4400" dirty="0"/>
              <a:t>		➔Some outcomes……</a:t>
            </a:r>
          </a:p>
          <a:p>
            <a:endParaRPr lang="en-US" dirty="0"/>
          </a:p>
        </p:txBody>
      </p:sp>
    </p:spTree>
    <p:extLst>
      <p:ext uri="{BB962C8B-B14F-4D97-AF65-F5344CB8AC3E}">
        <p14:creationId xmlns:p14="http://schemas.microsoft.com/office/powerpoint/2010/main" val="1252080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0CBD628-DBD6-644A-927A-9C4830666350}"/>
              </a:ext>
            </a:extLst>
          </p:cNvPr>
          <p:cNvSpPr/>
          <p:nvPr/>
        </p:nvSpPr>
        <p:spPr>
          <a:xfrm>
            <a:off x="2024478" y="2113340"/>
            <a:ext cx="3474720" cy="137160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Learning about language</a:t>
            </a:r>
          </a:p>
        </p:txBody>
      </p:sp>
      <p:sp>
        <p:nvSpPr>
          <p:cNvPr id="8" name="Oval 7">
            <a:extLst>
              <a:ext uri="{FF2B5EF4-FFF2-40B4-BE49-F238E27FC236}">
                <a16:creationId xmlns:a16="http://schemas.microsoft.com/office/drawing/2014/main" id="{2E8C60BB-3C81-994D-9315-A905FCBF7B47}"/>
              </a:ext>
            </a:extLst>
          </p:cNvPr>
          <p:cNvSpPr/>
          <p:nvPr/>
        </p:nvSpPr>
        <p:spPr>
          <a:xfrm>
            <a:off x="4313904" y="3393475"/>
            <a:ext cx="3474720" cy="1371600"/>
          </a:xfrm>
          <a:prstGeom prst="ellipse">
            <a:avLst/>
          </a:prstGeom>
          <a:solidFill>
            <a:schemeClr val="accent5">
              <a:lumMod val="75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solidFill>
                  <a:srgbClr val="FFFFFF"/>
                </a:solidFill>
                <a:latin typeface="Rockwell" panose="02060603020205020403" pitchFamily="18" charset="77"/>
              </a:rPr>
              <a:t>Using language to communicate</a:t>
            </a:r>
            <a:endParaRPr lang="en-US" altLang="en-US" sz="1500">
              <a:solidFill>
                <a:srgbClr val="FFFFFF"/>
              </a:solidFill>
              <a:latin typeface="Rockwell" panose="02060603020205020403" pitchFamily="18" charset="77"/>
            </a:endParaRPr>
          </a:p>
        </p:txBody>
      </p:sp>
      <p:sp>
        <p:nvSpPr>
          <p:cNvPr id="9" name="TextBox 12">
            <a:extLst>
              <a:ext uri="{FF2B5EF4-FFF2-40B4-BE49-F238E27FC236}">
                <a16:creationId xmlns:a16="http://schemas.microsoft.com/office/drawing/2014/main" id="{80EA9D86-DD0F-0742-BBB4-7B0A0212B9F6}"/>
              </a:ext>
            </a:extLst>
          </p:cNvPr>
          <p:cNvSpPr txBox="1">
            <a:spLocks noChangeArrowheads="1"/>
          </p:cNvSpPr>
          <p:nvPr/>
        </p:nvSpPr>
        <p:spPr bwMode="auto">
          <a:xfrm>
            <a:off x="1799939" y="577850"/>
            <a:ext cx="91170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dirty="0"/>
              <a:t>Paradigm Shifts in Teaching and Learning Language</a:t>
            </a:r>
          </a:p>
        </p:txBody>
      </p:sp>
      <p:sp>
        <p:nvSpPr>
          <p:cNvPr id="10" name="TextBox 18">
            <a:extLst>
              <a:ext uri="{FF2B5EF4-FFF2-40B4-BE49-F238E27FC236}">
                <a16:creationId xmlns:a16="http://schemas.microsoft.com/office/drawing/2014/main" id="{803B80D7-E9F5-5046-9084-DE2721A6C5F6}"/>
              </a:ext>
            </a:extLst>
          </p:cNvPr>
          <p:cNvSpPr txBox="1">
            <a:spLocks noChangeArrowheads="1"/>
          </p:cNvSpPr>
          <p:nvPr/>
        </p:nvSpPr>
        <p:spPr bwMode="auto">
          <a:xfrm>
            <a:off x="7438739" y="50387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1" name="Right Arrow 10">
            <a:extLst>
              <a:ext uri="{FF2B5EF4-FFF2-40B4-BE49-F238E27FC236}">
                <a16:creationId xmlns:a16="http://schemas.microsoft.com/office/drawing/2014/main" id="{599495A9-4A64-0847-8724-5A5463081BB9}"/>
              </a:ext>
            </a:extLst>
          </p:cNvPr>
          <p:cNvSpPr/>
          <p:nvPr/>
        </p:nvSpPr>
        <p:spPr>
          <a:xfrm rot="2686542">
            <a:off x="4819928" y="3166743"/>
            <a:ext cx="993398" cy="193835"/>
          </a:xfrm>
          <a:prstGeom prst="rightArrow">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solidFill>
                <a:srgbClr val="FFFFFF"/>
              </a:solidFill>
              <a:latin typeface="Rockwell" panose="02060603020205020403" pitchFamily="18" charset="77"/>
            </a:endParaRPr>
          </a:p>
        </p:txBody>
      </p:sp>
      <p:sp>
        <p:nvSpPr>
          <p:cNvPr id="12" name="Oval 11">
            <a:extLst>
              <a:ext uri="{FF2B5EF4-FFF2-40B4-BE49-F238E27FC236}">
                <a16:creationId xmlns:a16="http://schemas.microsoft.com/office/drawing/2014/main" id="{01533D9F-D7E7-A54C-B7F5-422B878AECED}"/>
              </a:ext>
            </a:extLst>
          </p:cNvPr>
          <p:cNvSpPr/>
          <p:nvPr/>
        </p:nvSpPr>
        <p:spPr>
          <a:xfrm>
            <a:off x="7136730" y="4491425"/>
            <a:ext cx="3474720" cy="137160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Accessing content through language</a:t>
            </a:r>
          </a:p>
        </p:txBody>
      </p:sp>
      <p:sp>
        <p:nvSpPr>
          <p:cNvPr id="13" name="Right Arrow 12">
            <a:extLst>
              <a:ext uri="{FF2B5EF4-FFF2-40B4-BE49-F238E27FC236}">
                <a16:creationId xmlns:a16="http://schemas.microsoft.com/office/drawing/2014/main" id="{B2D972DA-35F7-3C41-BD3E-55173F506EAB}"/>
              </a:ext>
            </a:extLst>
          </p:cNvPr>
          <p:cNvSpPr/>
          <p:nvPr/>
        </p:nvSpPr>
        <p:spPr>
          <a:xfrm rot="2686542">
            <a:off x="6772558" y="4394507"/>
            <a:ext cx="993398" cy="193835"/>
          </a:xfrm>
          <a:prstGeom prst="rightArrow">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solidFill>
                <a:srgbClr val="FFFFFF"/>
              </a:solidFill>
              <a:latin typeface="Rockwell" panose="02060603020205020403" pitchFamily="18" charset="77"/>
            </a:endParaRPr>
          </a:p>
        </p:txBody>
      </p:sp>
      <p:pic>
        <p:nvPicPr>
          <p:cNvPr id="14" name="Picture 13">
            <a:extLst>
              <a:ext uri="{FF2B5EF4-FFF2-40B4-BE49-F238E27FC236}">
                <a16:creationId xmlns:a16="http://schemas.microsoft.com/office/drawing/2014/main" id="{2F67BF7C-2BE0-734F-8378-352BD5E4D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7739" y="2189482"/>
            <a:ext cx="1730312" cy="1944172"/>
          </a:xfrm>
          <a:prstGeom prst="rect">
            <a:avLst/>
          </a:prstGeom>
          <a:effectLst>
            <a:glow rad="508000">
              <a:schemeClr val="accent2">
                <a:alpha val="40000"/>
              </a:schemeClr>
            </a:glow>
            <a:outerShdw sx="1000" sy="1000" algn="ctr" rotWithShape="0">
              <a:srgbClr val="000000"/>
            </a:outerShdw>
            <a:reflection endPos="0" dist="50800" dir="5400000" sy="-100000" algn="bl" rotWithShape="0"/>
            <a:softEdge rad="0"/>
          </a:effectLst>
        </p:spPr>
      </p:pic>
      <p:sp>
        <p:nvSpPr>
          <p:cNvPr id="15" name="TextBox 1">
            <a:extLst>
              <a:ext uri="{FF2B5EF4-FFF2-40B4-BE49-F238E27FC236}">
                <a16:creationId xmlns:a16="http://schemas.microsoft.com/office/drawing/2014/main" id="{067A7CD6-FEE6-DA4F-942E-0BF7533F3A45}"/>
              </a:ext>
            </a:extLst>
          </p:cNvPr>
          <p:cNvSpPr txBox="1">
            <a:spLocks noChangeArrowheads="1"/>
          </p:cNvSpPr>
          <p:nvPr/>
        </p:nvSpPr>
        <p:spPr bwMode="auto">
          <a:xfrm>
            <a:off x="2090452" y="5688013"/>
            <a:ext cx="1863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Credit: Ali Möller</a:t>
            </a:r>
          </a:p>
        </p:txBody>
      </p:sp>
      <p:sp>
        <p:nvSpPr>
          <p:cNvPr id="16" name="TextBox 15">
            <a:extLst>
              <a:ext uri="{FF2B5EF4-FFF2-40B4-BE49-F238E27FC236}">
                <a16:creationId xmlns:a16="http://schemas.microsoft.com/office/drawing/2014/main" id="{9B18FE1B-F2B8-5F4A-8E53-2844487035A0}"/>
              </a:ext>
            </a:extLst>
          </p:cNvPr>
          <p:cNvSpPr txBox="1"/>
          <p:nvPr/>
        </p:nvSpPr>
        <p:spPr>
          <a:xfrm>
            <a:off x="2837106" y="3911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04210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BD0D6BC-C391-274E-BCA8-EB299414DB78}"/>
              </a:ext>
            </a:extLst>
          </p:cNvPr>
          <p:cNvSpPr/>
          <p:nvPr/>
        </p:nvSpPr>
        <p:spPr>
          <a:xfrm>
            <a:off x="2010623" y="2113340"/>
            <a:ext cx="3474720" cy="137160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Students gain knowledge and understanding</a:t>
            </a:r>
          </a:p>
        </p:txBody>
      </p:sp>
      <p:sp>
        <p:nvSpPr>
          <p:cNvPr id="8" name="Oval 7">
            <a:extLst>
              <a:ext uri="{FF2B5EF4-FFF2-40B4-BE49-F238E27FC236}">
                <a16:creationId xmlns:a16="http://schemas.microsoft.com/office/drawing/2014/main" id="{5B9C5C29-35FB-EA40-A60B-809A9BB8360C}"/>
              </a:ext>
            </a:extLst>
          </p:cNvPr>
          <p:cNvSpPr/>
          <p:nvPr/>
        </p:nvSpPr>
        <p:spPr>
          <a:xfrm>
            <a:off x="4300049" y="3393475"/>
            <a:ext cx="3474720" cy="1371600"/>
          </a:xfrm>
          <a:prstGeom prst="ellipse">
            <a:avLst/>
          </a:prstGeom>
          <a:solidFill>
            <a:schemeClr val="accent5">
              <a:lumMod val="75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solidFill>
                <a:srgbClr val="FFFFFF"/>
              </a:solidFill>
              <a:latin typeface="Rockwell" panose="02060603020205020403" pitchFamily="18" charset="77"/>
            </a:endParaRPr>
          </a:p>
          <a:p>
            <a:pPr algn="ctr"/>
            <a:r>
              <a:rPr lang="en-US" altLang="en-US" sz="1700">
                <a:solidFill>
                  <a:srgbClr val="FFFFFF"/>
                </a:solidFill>
                <a:latin typeface="Rockwell" panose="02060603020205020403" pitchFamily="18" charset="77"/>
              </a:rPr>
              <a:t>Students interact in culturally appropriate ways</a:t>
            </a:r>
          </a:p>
          <a:p>
            <a:pPr algn="ctr"/>
            <a:endParaRPr lang="en-US" altLang="en-US" sz="1500">
              <a:solidFill>
                <a:srgbClr val="FFFFFF"/>
              </a:solidFill>
              <a:latin typeface="Rockwell" panose="02060603020205020403" pitchFamily="18" charset="77"/>
            </a:endParaRPr>
          </a:p>
        </p:txBody>
      </p:sp>
      <p:sp>
        <p:nvSpPr>
          <p:cNvPr id="9" name="TextBox 12">
            <a:extLst>
              <a:ext uri="{FF2B5EF4-FFF2-40B4-BE49-F238E27FC236}">
                <a16:creationId xmlns:a16="http://schemas.microsoft.com/office/drawing/2014/main" id="{CBA434BC-9D48-E74F-BCBA-5B0428123800}"/>
              </a:ext>
            </a:extLst>
          </p:cNvPr>
          <p:cNvSpPr txBox="1">
            <a:spLocks noChangeArrowheads="1"/>
          </p:cNvSpPr>
          <p:nvPr/>
        </p:nvSpPr>
        <p:spPr bwMode="auto">
          <a:xfrm>
            <a:off x="1066077" y="653140"/>
            <a:ext cx="1028931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dirty="0"/>
              <a:t>Evolution of National Standards </a:t>
            </a:r>
          </a:p>
          <a:p>
            <a:pPr algn="ctr"/>
            <a:r>
              <a:rPr lang="en-US" altLang="en-US" sz="3200" dirty="0"/>
              <a:t>for Teaching and Learning Culture</a:t>
            </a:r>
          </a:p>
        </p:txBody>
      </p:sp>
      <p:sp>
        <p:nvSpPr>
          <p:cNvPr id="10" name="TextBox 18">
            <a:extLst>
              <a:ext uri="{FF2B5EF4-FFF2-40B4-BE49-F238E27FC236}">
                <a16:creationId xmlns:a16="http://schemas.microsoft.com/office/drawing/2014/main" id="{65B0B172-F7CB-9845-BCB6-06556B1A829A}"/>
              </a:ext>
            </a:extLst>
          </p:cNvPr>
          <p:cNvSpPr txBox="1">
            <a:spLocks noChangeArrowheads="1"/>
          </p:cNvSpPr>
          <p:nvPr/>
        </p:nvSpPr>
        <p:spPr bwMode="auto">
          <a:xfrm>
            <a:off x="7424884" y="50387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1" name="Right Arrow 10">
            <a:extLst>
              <a:ext uri="{FF2B5EF4-FFF2-40B4-BE49-F238E27FC236}">
                <a16:creationId xmlns:a16="http://schemas.microsoft.com/office/drawing/2014/main" id="{56BB9B84-3BE0-0245-9795-079A50F96460}"/>
              </a:ext>
            </a:extLst>
          </p:cNvPr>
          <p:cNvSpPr/>
          <p:nvPr/>
        </p:nvSpPr>
        <p:spPr>
          <a:xfrm rot="2686542">
            <a:off x="4806073" y="3166743"/>
            <a:ext cx="993398" cy="193835"/>
          </a:xfrm>
          <a:prstGeom prst="rightArrow">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solidFill>
                <a:srgbClr val="FFFFFF"/>
              </a:solidFill>
              <a:latin typeface="Rockwell" panose="02060603020205020403" pitchFamily="18" charset="77"/>
            </a:endParaRPr>
          </a:p>
        </p:txBody>
      </p:sp>
      <p:sp>
        <p:nvSpPr>
          <p:cNvPr id="12" name="Oval 11">
            <a:extLst>
              <a:ext uri="{FF2B5EF4-FFF2-40B4-BE49-F238E27FC236}">
                <a16:creationId xmlns:a16="http://schemas.microsoft.com/office/drawing/2014/main" id="{28AE37E3-B246-684D-A4B2-8F5798506E25}"/>
              </a:ext>
            </a:extLst>
          </p:cNvPr>
          <p:cNvSpPr/>
          <p:nvPr/>
        </p:nvSpPr>
        <p:spPr>
          <a:xfrm>
            <a:off x="7122875" y="4491425"/>
            <a:ext cx="3474720" cy="137160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700">
                <a:solidFill>
                  <a:srgbClr val="FFFFFF"/>
                </a:solidFill>
                <a:latin typeface="Rockwell" panose="02060603020205020403" pitchFamily="18" charset="77"/>
              </a:rPr>
              <a:t>Students use language to build relationships</a:t>
            </a:r>
            <a:endParaRPr lang="en-US" altLang="en-US" sz="1500">
              <a:solidFill>
                <a:srgbClr val="FFFFFF"/>
              </a:solidFill>
              <a:latin typeface="Rockwell" panose="02060603020205020403" pitchFamily="18" charset="77"/>
            </a:endParaRPr>
          </a:p>
        </p:txBody>
      </p:sp>
      <p:sp>
        <p:nvSpPr>
          <p:cNvPr id="13" name="Right Arrow 12">
            <a:extLst>
              <a:ext uri="{FF2B5EF4-FFF2-40B4-BE49-F238E27FC236}">
                <a16:creationId xmlns:a16="http://schemas.microsoft.com/office/drawing/2014/main" id="{9EFE3450-CA13-D449-A9E7-927C895B3B7B}"/>
              </a:ext>
            </a:extLst>
          </p:cNvPr>
          <p:cNvSpPr/>
          <p:nvPr/>
        </p:nvSpPr>
        <p:spPr>
          <a:xfrm rot="2686542">
            <a:off x="6768422" y="4523167"/>
            <a:ext cx="993398" cy="193835"/>
          </a:xfrm>
          <a:prstGeom prst="rightArrow">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solidFill>
                <a:srgbClr val="FFFFFF"/>
              </a:solidFill>
              <a:latin typeface="Rockwell" panose="02060603020205020403" pitchFamily="18" charset="77"/>
            </a:endParaRPr>
          </a:p>
        </p:txBody>
      </p:sp>
      <p:pic>
        <p:nvPicPr>
          <p:cNvPr id="14" name="Picture 13" descr="intercultural.jpg">
            <a:extLst>
              <a:ext uri="{FF2B5EF4-FFF2-40B4-BE49-F238E27FC236}">
                <a16:creationId xmlns:a16="http://schemas.microsoft.com/office/drawing/2014/main" id="{79BDECDD-589A-4E4B-ABC8-222E5918712F}"/>
              </a:ext>
            </a:extLst>
          </p:cNvPr>
          <p:cNvPicPr>
            <a:picLocks noChangeAspect="1"/>
          </p:cNvPicPr>
          <p:nvPr/>
        </p:nvPicPr>
        <p:blipFill>
          <a:blip r:embed="rId2"/>
          <a:stretch>
            <a:fillRect/>
          </a:stretch>
        </p:blipFill>
        <p:spPr>
          <a:xfrm>
            <a:off x="8069049" y="2227641"/>
            <a:ext cx="2336584" cy="1630073"/>
          </a:xfrm>
          <a:prstGeom prst="rect">
            <a:avLst/>
          </a:prstGeom>
          <a:effectLst>
            <a:glow rad="508000">
              <a:schemeClr val="accent2">
                <a:alpha val="40000"/>
              </a:schemeClr>
            </a:glow>
            <a:outerShdw sx="1000" sy="1000" algn="ctr" rotWithShape="0">
              <a:srgbClr val="000000"/>
            </a:outerShdw>
            <a:reflection endPos="0" dist="50800" dir="5400000" sy="-100000" algn="bl" rotWithShape="0"/>
            <a:softEdge rad="0"/>
          </a:effectLst>
        </p:spPr>
      </p:pic>
      <p:sp>
        <p:nvSpPr>
          <p:cNvPr id="15" name="TextBox 11">
            <a:extLst>
              <a:ext uri="{FF2B5EF4-FFF2-40B4-BE49-F238E27FC236}">
                <a16:creationId xmlns:a16="http://schemas.microsoft.com/office/drawing/2014/main" id="{9D3E93CE-743E-E44B-B865-55FC42F520DB}"/>
              </a:ext>
            </a:extLst>
          </p:cNvPr>
          <p:cNvSpPr txBox="1">
            <a:spLocks noChangeArrowheads="1"/>
          </p:cNvSpPr>
          <p:nvPr/>
        </p:nvSpPr>
        <p:spPr bwMode="auto">
          <a:xfrm>
            <a:off x="2076597" y="5688013"/>
            <a:ext cx="1863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Credit: Ali Möller</a:t>
            </a:r>
          </a:p>
        </p:txBody>
      </p:sp>
    </p:spTree>
    <p:extLst>
      <p:ext uri="{BB962C8B-B14F-4D97-AF65-F5344CB8AC3E}">
        <p14:creationId xmlns:p14="http://schemas.microsoft.com/office/powerpoint/2010/main" val="3032113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019F4E72-6974-A94D-96F3-198C6C054260}"/>
              </a:ext>
            </a:extLst>
          </p:cNvPr>
          <p:cNvSpPr txBox="1">
            <a:spLocks/>
          </p:cNvSpPr>
          <p:nvPr/>
        </p:nvSpPr>
        <p:spPr>
          <a:xfrm>
            <a:off x="734501" y="1574773"/>
            <a:ext cx="10505661" cy="5038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 indent="0" algn="ctr">
              <a:buFont typeface="Arial" panose="020B0604020202020204" pitchFamily="34" charset="0"/>
              <a:buNone/>
            </a:pPr>
            <a:r>
              <a:rPr lang="en-US" sz="3200" dirty="0"/>
              <a:t>Yet we don’t get our hands too dirty…We don’t usually listen to stories of escaping war and finding refuge and racism in a new land, despite the fact that these events occur in settings where so many of the languages taught in classrooms around the world are spoken. 												     </a:t>
            </a:r>
          </a:p>
          <a:p>
            <a:pPr marL="50800" indent="0" algn="ctr">
              <a:buFont typeface="Arial" panose="020B0604020202020204" pitchFamily="34" charset="0"/>
              <a:buNone/>
            </a:pPr>
            <a:r>
              <a:rPr lang="en-US" sz="3200" dirty="0"/>
              <a:t>					(</a:t>
            </a:r>
            <a:r>
              <a:rPr lang="en-US" sz="3200" dirty="0" err="1"/>
              <a:t>Ennser-Kananen</a:t>
            </a:r>
            <a:r>
              <a:rPr lang="en-US" sz="3200" dirty="0"/>
              <a:t>, 2016, p.557)</a:t>
            </a:r>
          </a:p>
          <a:p>
            <a:pPr marL="50800" indent="0" algn="ctr">
              <a:buFont typeface="Arial" panose="020B0604020202020204" pitchFamily="34" charset="0"/>
              <a:buNone/>
            </a:pPr>
            <a:r>
              <a:rPr lang="en-US" dirty="0"/>
              <a:t/>
            </a:r>
            <a:br>
              <a:rPr lang="en-US" dirty="0"/>
            </a:br>
            <a:endParaRPr lang="en-US" dirty="0"/>
          </a:p>
        </p:txBody>
      </p:sp>
      <p:sp>
        <p:nvSpPr>
          <p:cNvPr id="8" name="TextBox 7">
            <a:extLst>
              <a:ext uri="{FF2B5EF4-FFF2-40B4-BE49-F238E27FC236}">
                <a16:creationId xmlns:a16="http://schemas.microsoft.com/office/drawing/2014/main" id="{C8379BC9-8213-8247-8DA3-5CEEB77E0BC9}"/>
              </a:ext>
            </a:extLst>
          </p:cNvPr>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2019</a:t>
            </a:r>
          </a:p>
        </p:txBody>
      </p:sp>
    </p:spTree>
    <p:extLst>
      <p:ext uri="{BB962C8B-B14F-4D97-AF65-F5344CB8AC3E}">
        <p14:creationId xmlns:p14="http://schemas.microsoft.com/office/powerpoint/2010/main" val="226247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4" name="Text Placeholder 3"/>
          <p:cNvSpPr>
            <a:spLocks noGrp="1"/>
          </p:cNvSpPr>
          <p:nvPr>
            <p:ph type="body" idx="2"/>
          </p:nvPr>
        </p:nvSpPr>
        <p:spPr>
          <a:xfrm>
            <a:off x="1120000" y="1690688"/>
            <a:ext cx="9669920" cy="4498975"/>
          </a:xfrm>
        </p:spPr>
        <p:txBody>
          <a:bodyPr/>
          <a:lstStyle/>
          <a:p>
            <a:pPr indent="-457200">
              <a:lnSpc>
                <a:spcPct val="100000"/>
              </a:lnSpc>
              <a:spcBef>
                <a:spcPts val="0"/>
              </a:spcBef>
              <a:buClrTx/>
              <a:buSzTx/>
            </a:pPr>
            <a:r>
              <a:rPr lang="en-US" dirty="0"/>
              <a:t>Why do want/need to teach (languages) for intercultural (communicative) competence/citizenship?</a:t>
            </a:r>
          </a:p>
          <a:p>
            <a:pPr lvl="2" indent="-457200">
              <a:lnSpc>
                <a:spcPct val="100000"/>
              </a:lnSpc>
              <a:spcBef>
                <a:spcPts val="0"/>
              </a:spcBef>
              <a:buClrTx/>
              <a:buSzTx/>
            </a:pPr>
            <a:r>
              <a:rPr lang="en-US" dirty="0"/>
              <a:t>Contexts</a:t>
            </a:r>
          </a:p>
          <a:p>
            <a:pPr lvl="2" indent="-457200">
              <a:lnSpc>
                <a:spcPct val="100000"/>
              </a:lnSpc>
              <a:spcBef>
                <a:spcPts val="0"/>
              </a:spcBef>
              <a:buClrTx/>
              <a:buSzTx/>
            </a:pPr>
            <a:r>
              <a:rPr lang="en-US" dirty="0">
                <a:solidFill>
                  <a:srgbClr val="FF0000"/>
                </a:solidFill>
              </a:rPr>
              <a:t>Complexity</a:t>
            </a:r>
          </a:p>
          <a:p>
            <a:pPr lvl="2" indent="-457200">
              <a:lnSpc>
                <a:spcPct val="100000"/>
              </a:lnSpc>
              <a:spcBef>
                <a:spcPts val="0"/>
              </a:spcBef>
              <a:buClrTx/>
              <a:buSzTx/>
            </a:pPr>
            <a:r>
              <a:rPr lang="en-US" dirty="0">
                <a:solidFill>
                  <a:srgbClr val="FF0000"/>
                </a:solidFill>
              </a:rPr>
              <a:t>Challenges</a:t>
            </a:r>
          </a:p>
          <a:p>
            <a:pPr indent="-457200">
              <a:lnSpc>
                <a:spcPct val="100000"/>
              </a:lnSpc>
              <a:spcBef>
                <a:spcPts val="0"/>
              </a:spcBef>
              <a:buClrTx/>
              <a:buSzTx/>
            </a:pPr>
            <a:r>
              <a:rPr lang="en-US" dirty="0"/>
              <a:t>What is a theoretical framework we can use?</a:t>
            </a:r>
          </a:p>
          <a:p>
            <a:pPr indent="-457200">
              <a:lnSpc>
                <a:spcPct val="100000"/>
              </a:lnSpc>
              <a:spcBef>
                <a:spcPts val="0"/>
              </a:spcBef>
              <a:buClrTx/>
              <a:buSzTx/>
            </a:pPr>
            <a:r>
              <a:rPr lang="en-US" dirty="0"/>
              <a:t>What does teaching for intercultural citizenship look like in practice?</a:t>
            </a:r>
          </a:p>
          <a:p>
            <a:pPr lvl="2" indent="-457200">
              <a:lnSpc>
                <a:spcPct val="100000"/>
              </a:lnSpc>
              <a:spcBef>
                <a:spcPts val="0"/>
              </a:spcBef>
              <a:buClrTx/>
              <a:buSzTx/>
            </a:pPr>
            <a:r>
              <a:rPr lang="en-US" dirty="0"/>
              <a:t>Examples</a:t>
            </a:r>
          </a:p>
          <a:p>
            <a:pPr lvl="2" indent="-457200">
              <a:lnSpc>
                <a:spcPct val="100000"/>
              </a:lnSpc>
              <a:spcBef>
                <a:spcPts val="0"/>
              </a:spcBef>
              <a:buClrTx/>
              <a:buSzTx/>
            </a:pPr>
            <a:r>
              <a:rPr lang="en-US" dirty="0"/>
              <a:t>Outcomes</a:t>
            </a:r>
          </a:p>
          <a:p>
            <a:pPr lvl="2" indent="-457200">
              <a:lnSpc>
                <a:spcPct val="100000"/>
              </a:lnSpc>
              <a:spcBef>
                <a:spcPts val="0"/>
              </a:spcBef>
              <a:buClrTx/>
              <a:buSzTx/>
            </a:pPr>
            <a:r>
              <a:rPr lang="en-US" dirty="0"/>
              <a:t>Challenges</a:t>
            </a:r>
          </a:p>
          <a:p>
            <a:pPr indent="-457200">
              <a:lnSpc>
                <a:spcPct val="100000"/>
              </a:lnSpc>
              <a:spcBef>
                <a:spcPts val="0"/>
              </a:spcBef>
              <a:buClrTx/>
              <a:buSzTx/>
            </a:pPr>
            <a:r>
              <a:rPr lang="en-US" dirty="0"/>
              <a:t>What are some ways forward?</a:t>
            </a:r>
          </a:p>
          <a:p>
            <a:pPr indent="-457200">
              <a:lnSpc>
                <a:spcPct val="100000"/>
              </a:lnSpc>
              <a:spcBef>
                <a:spcPts val="0"/>
              </a:spcBef>
              <a:buClrTx/>
              <a:buSzTx/>
            </a:pPr>
            <a:endParaRPr lang="en-US" dirty="0"/>
          </a:p>
          <a:p>
            <a:pPr indent="-457200">
              <a:lnSpc>
                <a:spcPct val="100000"/>
              </a:lnSpc>
              <a:spcBef>
                <a:spcPts val="0"/>
              </a:spcBef>
              <a:buClrTx/>
              <a:buSzTx/>
            </a:pPr>
            <a:endParaRPr lang="en-US" dirty="0"/>
          </a:p>
          <a:p>
            <a:pPr marL="914400" lvl="2" indent="0">
              <a:lnSpc>
                <a:spcPct val="100000"/>
              </a:lnSpc>
              <a:spcBef>
                <a:spcPts val="0"/>
              </a:spcBef>
              <a:buClrTx/>
              <a:buSzTx/>
              <a:buNone/>
            </a:pPr>
            <a:endParaRPr lang="en-US" dirty="0"/>
          </a:p>
        </p:txBody>
      </p:sp>
      <p:sp>
        <p:nvSpPr>
          <p:cNvPr id="8" name="TextBox 7"/>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254797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EB47C-4360-5D40-AEE4-6F2D321CC603}"/>
              </a:ext>
            </a:extLst>
          </p:cNvPr>
          <p:cNvSpPr>
            <a:spLocks noGrp="1"/>
          </p:cNvSpPr>
          <p:nvPr>
            <p:ph type="title"/>
          </p:nvPr>
        </p:nvSpPr>
        <p:spPr/>
        <p:txBody>
          <a:bodyPr/>
          <a:lstStyle/>
          <a:p>
            <a:r>
              <a:rPr lang="en-US" dirty="0"/>
              <a:t>What is culture?</a:t>
            </a:r>
          </a:p>
        </p:txBody>
      </p:sp>
    </p:spTree>
    <p:extLst>
      <p:ext uri="{BB962C8B-B14F-4D97-AF65-F5344CB8AC3E}">
        <p14:creationId xmlns:p14="http://schemas.microsoft.com/office/powerpoint/2010/main" val="1563738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8321"/>
            <a:ext cx="10515600" cy="1325563"/>
          </a:xfrm>
        </p:spPr>
        <p:txBody>
          <a:bodyPr/>
          <a:lstStyle/>
          <a:p>
            <a:r>
              <a:rPr lang="en-US" b="1" dirty="0"/>
              <a:t>Think-   Pair-   Share</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80380" y="161497"/>
            <a:ext cx="665643" cy="66564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95" y="4092909"/>
            <a:ext cx="1002380" cy="66564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621" y="149013"/>
            <a:ext cx="1032164" cy="690612"/>
          </a:xfrm>
          <a:prstGeom prst="rect">
            <a:avLst/>
          </a:prstGeom>
        </p:spPr>
      </p:pic>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364" y="2146989"/>
            <a:ext cx="665643" cy="665643"/>
          </a:xfrm>
          <a:prstGeom prst="rect">
            <a:avLst/>
          </a:prstGeom>
        </p:spPr>
      </p:pic>
      <p:sp>
        <p:nvSpPr>
          <p:cNvPr id="8" name="Rectangle 7"/>
          <p:cNvSpPr/>
          <p:nvPr/>
        </p:nvSpPr>
        <p:spPr>
          <a:xfrm>
            <a:off x="2230571" y="2041888"/>
            <a:ext cx="8149562" cy="1938992"/>
          </a:xfrm>
          <a:prstGeom prst="rect">
            <a:avLst/>
          </a:prstGeom>
        </p:spPr>
        <p:txBody>
          <a:bodyPr wrap="square">
            <a:spAutoFit/>
          </a:bodyPr>
          <a:lstStyle/>
          <a:p>
            <a:r>
              <a:rPr lang="en-US" sz="2400" dirty="0">
                <a:latin typeface="Calibri" charset="0"/>
                <a:ea typeface="ＭＳ 明朝" charset="-128"/>
                <a:cs typeface="Times New Roman" charset="0"/>
              </a:rPr>
              <a:t>How would you define “culture”?</a:t>
            </a:r>
            <a:endParaRPr lang="en-US" sz="2400" dirty="0">
              <a:latin typeface="Cambria" charset="0"/>
              <a:ea typeface="ＭＳ 明朝" charset="-128"/>
              <a:cs typeface="Times New Roman" charset="0"/>
            </a:endParaRPr>
          </a:p>
          <a:p>
            <a:r>
              <a:rPr lang="en-US" sz="2400" dirty="0">
                <a:latin typeface="Calibri" charset="0"/>
                <a:ea typeface="ＭＳ 明朝" charset="-128"/>
                <a:cs typeface="Times New Roman" charset="0"/>
              </a:rPr>
              <a:t> </a:t>
            </a:r>
            <a:endParaRPr lang="en-US" sz="2400" dirty="0">
              <a:latin typeface="Cambria" charset="0"/>
              <a:ea typeface="ＭＳ 明朝" charset="-128"/>
              <a:cs typeface="Times New Roman" charset="0"/>
            </a:endParaRPr>
          </a:p>
          <a:p>
            <a:r>
              <a:rPr lang="en-US" sz="2400" dirty="0">
                <a:latin typeface="Calibri" charset="0"/>
                <a:ea typeface="ＭＳ 明朝" charset="-128"/>
                <a:cs typeface="Times New Roman" charset="0"/>
              </a:rPr>
              <a:t>What does “intercultural competence” mean for you? </a:t>
            </a:r>
            <a:endParaRPr lang="en-US" sz="2400" dirty="0">
              <a:latin typeface="Cambria" charset="0"/>
              <a:ea typeface="ＭＳ 明朝" charset="-128"/>
              <a:cs typeface="Times New Roman" charset="0"/>
            </a:endParaRPr>
          </a:p>
          <a:p>
            <a:r>
              <a:rPr lang="en-US" sz="2400" dirty="0">
                <a:latin typeface="Calibri" charset="0"/>
                <a:ea typeface="ＭＳ 明朝" charset="-128"/>
                <a:cs typeface="Times New Roman" charset="0"/>
              </a:rPr>
              <a:t> </a:t>
            </a:r>
            <a:endParaRPr lang="en-US" sz="2400" dirty="0">
              <a:latin typeface="Cambria" charset="0"/>
              <a:ea typeface="ＭＳ 明朝" charset="-128"/>
              <a:cs typeface="Times New Roman" charset="0"/>
            </a:endParaRPr>
          </a:p>
          <a:p>
            <a:r>
              <a:rPr lang="en-US" sz="2400" dirty="0">
                <a:latin typeface="Calibri" charset="0"/>
                <a:ea typeface="ＭＳ 明朝" charset="-128"/>
                <a:cs typeface="Times New Roman" charset="0"/>
              </a:rPr>
              <a:t>Why and how is ICC important in the classroom</a:t>
            </a:r>
            <a:r>
              <a:rPr lang="en-US" dirty="0">
                <a:latin typeface="Calibri" charset="0"/>
                <a:ea typeface="ＭＳ 明朝" charset="-128"/>
                <a:cs typeface="Times New Roman" charset="0"/>
              </a:rPr>
              <a:t>?</a:t>
            </a:r>
            <a:endParaRPr lang="en-US" dirty="0">
              <a:effectLst/>
              <a:latin typeface="Cambria" charset="0"/>
              <a:ea typeface="ＭＳ 明朝" charset="-128"/>
              <a:cs typeface="Times New Roman" charset="0"/>
            </a:endParaRPr>
          </a:p>
        </p:txBody>
      </p:sp>
      <p:sp>
        <p:nvSpPr>
          <p:cNvPr id="9" name="Rectangle 8"/>
          <p:cNvSpPr/>
          <p:nvPr/>
        </p:nvSpPr>
        <p:spPr>
          <a:xfrm>
            <a:off x="2230579" y="4068520"/>
            <a:ext cx="5648982" cy="2677656"/>
          </a:xfrm>
          <a:prstGeom prst="rect">
            <a:avLst/>
          </a:prstGeom>
        </p:spPr>
        <p:txBody>
          <a:bodyPr wrap="none">
            <a:spAutoFit/>
          </a:bodyPr>
          <a:lstStyle/>
          <a:p>
            <a:endParaRPr lang="en-US" sz="2400" dirty="0">
              <a:latin typeface="Calibri" charset="0"/>
              <a:ea typeface="ＭＳ 明朝" charset="-128"/>
              <a:cs typeface="Times New Roman" charset="0"/>
            </a:endParaRPr>
          </a:p>
          <a:p>
            <a:r>
              <a:rPr lang="en-US" sz="2400" b="1" dirty="0">
                <a:latin typeface="Calibri" charset="0"/>
                <a:ea typeface="ＭＳ 明朝" charset="-128"/>
                <a:cs typeface="Times New Roman" charset="0"/>
              </a:rPr>
              <a:t>Co-constructed definitions of </a:t>
            </a:r>
          </a:p>
          <a:p>
            <a:endParaRPr lang="en-US" sz="2400" dirty="0">
              <a:latin typeface="Calibri" charset="0"/>
              <a:ea typeface="ＭＳ 明朝" charset="-128"/>
              <a:cs typeface="Times New Roman" charset="0"/>
            </a:endParaRPr>
          </a:p>
          <a:p>
            <a:r>
              <a:rPr lang="en-US" sz="2400" dirty="0">
                <a:latin typeface="Calibri" charset="0"/>
                <a:ea typeface="ＭＳ 明朝" charset="-128"/>
                <a:cs typeface="Times New Roman" charset="0"/>
              </a:rPr>
              <a:t>“culture”:</a:t>
            </a:r>
          </a:p>
          <a:p>
            <a:endParaRPr lang="en-US" sz="2400" dirty="0">
              <a:latin typeface="Calibri" charset="0"/>
              <a:ea typeface="ＭＳ 明朝" charset="-128"/>
              <a:cs typeface="Times New Roman" charset="0"/>
            </a:endParaRPr>
          </a:p>
          <a:p>
            <a:r>
              <a:rPr lang="en-US" sz="2400" dirty="0">
                <a:latin typeface="Calibri" charset="0"/>
                <a:ea typeface="ＭＳ 明朝" charset="-128"/>
                <a:cs typeface="Times New Roman" charset="0"/>
              </a:rPr>
              <a:t>“intercultural communicative competence”:</a:t>
            </a:r>
            <a:endParaRPr lang="en-US" sz="2400" dirty="0">
              <a:latin typeface="Cambria" charset="0"/>
              <a:ea typeface="ＭＳ 明朝" charset="-128"/>
              <a:cs typeface="Times New Roman" charset="0"/>
            </a:endParaRPr>
          </a:p>
          <a:p>
            <a:endParaRPr lang="en-US" sz="2400" dirty="0">
              <a:latin typeface="Cambria" charset="0"/>
              <a:ea typeface="ＭＳ 明朝" charset="-128"/>
              <a:cs typeface="Times New Roman"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186" y="173982"/>
            <a:ext cx="1002380" cy="665643"/>
          </a:xfrm>
          <a:prstGeom prst="rect">
            <a:avLst/>
          </a:prstGeom>
        </p:spPr>
      </p:pic>
      <p:sp>
        <p:nvSpPr>
          <p:cNvPr id="12" name="TextBox 11"/>
          <p:cNvSpPr txBox="1"/>
          <p:nvPr/>
        </p:nvSpPr>
        <p:spPr>
          <a:xfrm>
            <a:off x="791364" y="2978721"/>
            <a:ext cx="681597" cy="369332"/>
          </a:xfrm>
          <a:prstGeom prst="rect">
            <a:avLst/>
          </a:prstGeom>
          <a:noFill/>
        </p:spPr>
        <p:txBody>
          <a:bodyPr wrap="none" rtlCol="0">
            <a:spAutoFit/>
          </a:bodyPr>
          <a:lstStyle/>
          <a:p>
            <a:r>
              <a:rPr lang="en-US" dirty="0"/>
              <a:t>2 min</a:t>
            </a:r>
          </a:p>
        </p:txBody>
      </p:sp>
      <p:sp>
        <p:nvSpPr>
          <p:cNvPr id="13" name="TextBox 12"/>
          <p:cNvSpPr txBox="1"/>
          <p:nvPr/>
        </p:nvSpPr>
        <p:spPr>
          <a:xfrm>
            <a:off x="763654" y="5043038"/>
            <a:ext cx="1022395" cy="369332"/>
          </a:xfrm>
          <a:prstGeom prst="rect">
            <a:avLst/>
          </a:prstGeom>
          <a:noFill/>
        </p:spPr>
        <p:txBody>
          <a:bodyPr wrap="square" rtlCol="0">
            <a:spAutoFit/>
          </a:bodyPr>
          <a:lstStyle/>
          <a:p>
            <a:r>
              <a:rPr lang="en-US" dirty="0"/>
              <a:t>5 min</a:t>
            </a:r>
          </a:p>
        </p:txBody>
      </p:sp>
    </p:spTree>
    <p:extLst>
      <p:ext uri="{BB962C8B-B14F-4D97-AF65-F5344CB8AC3E}">
        <p14:creationId xmlns:p14="http://schemas.microsoft.com/office/powerpoint/2010/main" val="3800988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r>
              <a:rPr lang="en-US" dirty="0"/>
              <a:t>How did you define culture?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490" y="618517"/>
            <a:ext cx="2632363" cy="1761291"/>
          </a:xfrm>
          <a:prstGeom prst="rect">
            <a:avLst/>
          </a:prstGeom>
        </p:spPr>
      </p:pic>
    </p:spTree>
    <p:extLst>
      <p:ext uri="{BB962C8B-B14F-4D97-AF65-F5344CB8AC3E}">
        <p14:creationId xmlns:p14="http://schemas.microsoft.com/office/powerpoint/2010/main" val="3176092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r>
              <a:rPr lang="en-US" dirty="0"/>
              <a:t>What is intercultural communicative competence (ICC) in your opinion?</a:t>
            </a:r>
          </a:p>
          <a:p>
            <a:r>
              <a:rPr lang="en-US" dirty="0"/>
              <a:t>Is ICC important in language teaching?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4690" y="286008"/>
            <a:ext cx="2632363" cy="1761291"/>
          </a:xfrm>
          <a:prstGeom prst="rect">
            <a:avLst/>
          </a:prstGeom>
        </p:spPr>
      </p:pic>
    </p:spTree>
    <p:extLst>
      <p:ext uri="{BB962C8B-B14F-4D97-AF65-F5344CB8AC3E}">
        <p14:creationId xmlns:p14="http://schemas.microsoft.com/office/powerpoint/2010/main" val="50024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a:xfrm>
            <a:off x="913775" y="111710"/>
            <a:ext cx="10364451"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4400" dirty="0">
                <a:solidFill>
                  <a:schemeClr val="bg1"/>
                </a:solidFill>
              </a:rPr>
              <a:t>culture as</a:t>
            </a:r>
            <a:r>
              <a:rPr lang="is-IS" sz="4400" dirty="0">
                <a:solidFill>
                  <a:schemeClr val="bg1"/>
                </a:solidFill>
              </a:rPr>
              <a:t>…......</a:t>
            </a:r>
            <a:endParaRPr lang="en-US" sz="4400" b="1" dirty="0">
              <a:solidFill>
                <a:schemeClr val="bg1"/>
              </a:solidFill>
            </a:endParaRPr>
          </a:p>
        </p:txBody>
      </p:sp>
      <p:sp>
        <p:nvSpPr>
          <p:cNvPr id="8" name="Content Placeholder 2"/>
          <p:cNvSpPr txBox="1">
            <a:spLocks/>
          </p:cNvSpPr>
          <p:nvPr/>
        </p:nvSpPr>
        <p:spPr>
          <a:xfrm>
            <a:off x="625642" y="1690687"/>
            <a:ext cx="10652583" cy="453437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2400" cap="none" dirty="0"/>
              <a:t>an open, penetrable, diffuse, contradictory and fluid construct</a:t>
            </a:r>
          </a:p>
          <a:p>
            <a:r>
              <a:rPr lang="en-US" sz="2400" cap="none" dirty="0"/>
              <a:t>interwoven, discursively produced</a:t>
            </a:r>
          </a:p>
          <a:p>
            <a:r>
              <a:rPr lang="en-US" sz="2400" cap="none" dirty="0"/>
              <a:t>dependent on hierarchical power structures</a:t>
            </a:r>
          </a:p>
          <a:p>
            <a:r>
              <a:rPr lang="en-US" sz="2400" cap="none" dirty="0"/>
              <a:t>encompasses factors such as gender, educational level, generation, religion and status </a:t>
            </a:r>
            <a:r>
              <a:rPr lang="en-US" sz="2400" dirty="0"/>
              <a:t>		</a:t>
            </a:r>
            <a:r>
              <a:rPr lang="en-US" dirty="0"/>
              <a:t>													(</a:t>
            </a:r>
            <a:r>
              <a:rPr lang="en-US" cap="none" dirty="0"/>
              <a:t>adapted from </a:t>
            </a:r>
            <a:r>
              <a:rPr lang="en-US" dirty="0"/>
              <a:t>H</a:t>
            </a:r>
            <a:r>
              <a:rPr lang="en-US" cap="none" dirty="0"/>
              <a:t>iller</a:t>
            </a:r>
            <a:r>
              <a:rPr lang="en-US" dirty="0"/>
              <a:t>, 2010, </a:t>
            </a:r>
            <a:r>
              <a:rPr lang="en-US" cap="none" dirty="0"/>
              <a:t>p</a:t>
            </a:r>
            <a:r>
              <a:rPr lang="en-US" dirty="0"/>
              <a:t>.148)</a:t>
            </a:r>
          </a:p>
          <a:p>
            <a:endParaRPr lang="en-US" dirty="0"/>
          </a:p>
          <a:p>
            <a:endParaRPr lang="en-US" dirty="0"/>
          </a:p>
        </p:txBody>
      </p:sp>
      <p:sp>
        <p:nvSpPr>
          <p:cNvPr id="10" name="TextBox 9"/>
          <p:cNvSpPr txBox="1"/>
          <p:nvPr/>
        </p:nvSpPr>
        <p:spPr>
          <a:xfrm>
            <a:off x="913775" y="5209309"/>
            <a:ext cx="6841635" cy="461665"/>
          </a:xfrm>
          <a:prstGeom prst="rect">
            <a:avLst/>
          </a:prstGeom>
          <a:noFill/>
        </p:spPr>
        <p:txBody>
          <a:bodyPr wrap="square" rtlCol="0">
            <a:spAutoFit/>
          </a:bodyPr>
          <a:lstStyle/>
          <a:p>
            <a:r>
              <a:rPr lang="en-US" sz="2400" dirty="0"/>
              <a:t>Liquid understanding of culture (</a:t>
            </a:r>
            <a:r>
              <a:rPr lang="en-US" sz="2400" dirty="0" err="1"/>
              <a:t>Dervin</a:t>
            </a:r>
            <a:r>
              <a:rPr lang="en-US" sz="2400" dirty="0"/>
              <a:t>, 2006)</a:t>
            </a:r>
          </a:p>
        </p:txBody>
      </p:sp>
      <p:sp>
        <p:nvSpPr>
          <p:cNvPr id="5" name="TextBox 4"/>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1950274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r>
              <a:rPr lang="en-US" sz="2400" dirty="0"/>
              <a:t>What are the similarities between our definitions and Hiller’s definition?</a:t>
            </a:r>
          </a:p>
          <a:p>
            <a:r>
              <a:rPr lang="en-US" sz="2400" dirty="0"/>
              <a:t>Is there anything we did not mention?</a:t>
            </a:r>
          </a:p>
          <a:p>
            <a:r>
              <a:rPr lang="en-US" sz="2400" dirty="0"/>
              <a:t>What do you like/dislike about the definition?</a:t>
            </a:r>
          </a:p>
          <a:p>
            <a:r>
              <a:rPr lang="en-US" sz="2400" dirty="0"/>
              <a:t>What does that mean for you in terms of teaching culture and ICC?</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3126" y="453403"/>
            <a:ext cx="2632363" cy="1761291"/>
          </a:xfrm>
          <a:prstGeom prst="rect">
            <a:avLst/>
          </a:prstGeom>
        </p:spPr>
      </p:pic>
    </p:spTree>
    <p:extLst>
      <p:ext uri="{BB962C8B-B14F-4D97-AF65-F5344CB8AC3E}">
        <p14:creationId xmlns:p14="http://schemas.microsoft.com/office/powerpoint/2010/main" val="2608360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7C36-1F9C-724E-8195-2D84E7EE541E}"/>
              </a:ext>
            </a:extLst>
          </p:cNvPr>
          <p:cNvSpPr>
            <a:spLocks noGrp="1"/>
          </p:cNvSpPr>
          <p:nvPr>
            <p:ph type="title"/>
          </p:nvPr>
        </p:nvSpPr>
        <p:spPr/>
        <p:txBody>
          <a:bodyPr/>
          <a:lstStyle/>
          <a:p>
            <a:r>
              <a:rPr lang="en-US" b="1" dirty="0"/>
              <a:t>We are going to ask…..</a:t>
            </a:r>
          </a:p>
        </p:txBody>
      </p:sp>
      <p:sp>
        <p:nvSpPr>
          <p:cNvPr id="3" name="Content Placeholder 2">
            <a:extLst>
              <a:ext uri="{FF2B5EF4-FFF2-40B4-BE49-F238E27FC236}">
                <a16:creationId xmlns:a16="http://schemas.microsoft.com/office/drawing/2014/main" id="{A876EE3C-C85C-0D43-8598-FE52FCFB0119}"/>
              </a:ext>
            </a:extLst>
          </p:cNvPr>
          <p:cNvSpPr>
            <a:spLocks noGrp="1"/>
          </p:cNvSpPr>
          <p:nvPr>
            <p:ph sz="quarter" idx="13"/>
          </p:nvPr>
        </p:nvSpPr>
        <p:spPr/>
        <p:txBody>
          <a:bodyPr/>
          <a:lstStyle/>
          <a:p>
            <a:pPr lvl="0"/>
            <a:r>
              <a:rPr lang="en-US" dirty="0"/>
              <a:t>What did you notice in the examples mentioned?</a:t>
            </a:r>
          </a:p>
          <a:p>
            <a:pPr lvl="0"/>
            <a:r>
              <a:rPr lang="en-US" dirty="0"/>
              <a:t>What aspects were related to intercultural competence? </a:t>
            </a:r>
          </a:p>
          <a:p>
            <a:pPr lvl="0"/>
            <a:r>
              <a:rPr lang="en-US" dirty="0"/>
              <a:t>What did the students do?</a:t>
            </a:r>
          </a:p>
          <a:p>
            <a:pPr lvl="0"/>
            <a:r>
              <a:rPr lang="en-US" dirty="0"/>
              <a:t>What do you imagine was the role of the teachers?</a:t>
            </a:r>
          </a:p>
          <a:p>
            <a:pPr lvl="0"/>
            <a:r>
              <a:rPr lang="en-US" dirty="0"/>
              <a:t>What did you like about the project?</a:t>
            </a:r>
          </a:p>
          <a:p>
            <a:pPr lvl="0"/>
            <a:r>
              <a:rPr lang="en-US" dirty="0"/>
              <a:t>Was there anything that worried you?</a:t>
            </a:r>
          </a:p>
          <a:p>
            <a:endParaRPr lang="en-US" dirty="0"/>
          </a:p>
        </p:txBody>
      </p:sp>
    </p:spTree>
    <p:extLst>
      <p:ext uri="{BB962C8B-B14F-4D97-AF65-F5344CB8AC3E}">
        <p14:creationId xmlns:p14="http://schemas.microsoft.com/office/powerpoint/2010/main" val="968766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t>Culture and Language</a:t>
            </a:r>
          </a:p>
        </p:txBody>
      </p:sp>
      <p:sp>
        <p:nvSpPr>
          <p:cNvPr id="4" name="Text Placeholder 3"/>
          <p:cNvSpPr>
            <a:spLocks noGrp="1"/>
          </p:cNvSpPr>
          <p:nvPr>
            <p:ph type="body" idx="2"/>
          </p:nvPr>
        </p:nvSpPr>
        <p:spPr>
          <a:xfrm>
            <a:off x="1120000" y="1737360"/>
            <a:ext cx="9959480" cy="4376103"/>
          </a:xfrm>
        </p:spPr>
        <p:txBody>
          <a:bodyPr/>
          <a:lstStyle/>
          <a:p>
            <a:r>
              <a:rPr lang="en-US" dirty="0">
                <a:solidFill>
                  <a:srgbClr val="FF0000"/>
                </a:solidFill>
              </a:rPr>
              <a:t>Many definitions of culture; ‘culture’ itself problematic.</a:t>
            </a:r>
          </a:p>
          <a:p>
            <a:endParaRPr lang="en-US" dirty="0"/>
          </a:p>
          <a:p>
            <a:r>
              <a:rPr lang="en-US" dirty="0"/>
              <a:t>Myth: Language and culture are inextricably linked.</a:t>
            </a:r>
          </a:p>
          <a:p>
            <a:endParaRPr lang="en-US" dirty="0"/>
          </a:p>
          <a:p>
            <a:r>
              <a:rPr lang="en-US" dirty="0"/>
              <a:t>Myth: When we teach a language we automatically teach intercultural competence.</a:t>
            </a:r>
          </a:p>
          <a:p>
            <a:endParaRPr lang="en-US" dirty="0"/>
          </a:p>
          <a:p>
            <a:r>
              <a:rPr lang="en-US" dirty="0"/>
              <a:t>My pet peeve: We do not need languages when we teach intercultural competence.</a:t>
            </a:r>
          </a:p>
          <a:p>
            <a:endParaRPr lang="en-US" dirty="0"/>
          </a:p>
        </p:txBody>
      </p:sp>
      <p:sp>
        <p:nvSpPr>
          <p:cNvPr id="7" name="TextBox 6"/>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513904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t>Culture and Language</a:t>
            </a:r>
          </a:p>
        </p:txBody>
      </p:sp>
      <p:sp>
        <p:nvSpPr>
          <p:cNvPr id="4" name="Text Placeholder 3"/>
          <p:cNvSpPr>
            <a:spLocks noGrp="1"/>
          </p:cNvSpPr>
          <p:nvPr>
            <p:ph type="body" idx="2"/>
          </p:nvPr>
        </p:nvSpPr>
        <p:spPr>
          <a:xfrm>
            <a:off x="1120000" y="1737360"/>
            <a:ext cx="9959480" cy="4376103"/>
          </a:xfrm>
        </p:spPr>
        <p:txBody>
          <a:bodyPr/>
          <a:lstStyle/>
          <a:p>
            <a:r>
              <a:rPr lang="en-US" dirty="0"/>
              <a:t>Many definitions of culture.  Dynamic nature of culture.</a:t>
            </a:r>
          </a:p>
          <a:p>
            <a:endParaRPr lang="en-US" dirty="0"/>
          </a:p>
          <a:p>
            <a:r>
              <a:rPr lang="en-US" dirty="0">
                <a:solidFill>
                  <a:srgbClr val="FF0000"/>
                </a:solidFill>
              </a:rPr>
              <a:t>Myth: Language and culture are inextricably linked.</a:t>
            </a:r>
          </a:p>
          <a:p>
            <a:endParaRPr lang="en-US" dirty="0"/>
          </a:p>
          <a:p>
            <a:r>
              <a:rPr lang="en-US" dirty="0"/>
              <a:t>Myth: When we teach a language we automatically teach intercultural competence.</a:t>
            </a:r>
          </a:p>
          <a:p>
            <a:endParaRPr lang="en-US" dirty="0"/>
          </a:p>
          <a:p>
            <a:r>
              <a:rPr lang="en-US" dirty="0"/>
              <a:t>My pet peeve: We do not need languages when we teach intercultural competence.</a:t>
            </a:r>
          </a:p>
          <a:p>
            <a:endParaRPr lang="en-US" dirty="0"/>
          </a:p>
        </p:txBody>
      </p:sp>
      <p:sp>
        <p:nvSpPr>
          <p:cNvPr id="7" name="TextBox 6"/>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1317209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99C59-6F45-EF47-864E-CDBF5EB8405D}"/>
              </a:ext>
            </a:extLst>
          </p:cNvPr>
          <p:cNvSpPr>
            <a:spLocks noGrp="1"/>
          </p:cNvSpPr>
          <p:nvPr>
            <p:ph type="title"/>
          </p:nvPr>
        </p:nvSpPr>
        <p:spPr/>
        <p:txBody>
          <a:bodyPr/>
          <a:lstStyle/>
          <a:p>
            <a:r>
              <a:rPr lang="en-US" dirty="0"/>
              <a:t>Language and Culture: </a:t>
            </a:r>
            <a:r>
              <a:rPr lang="en-GB" dirty="0"/>
              <a:t>Sociological point of view</a:t>
            </a:r>
            <a:endParaRPr lang="en-US" dirty="0"/>
          </a:p>
        </p:txBody>
      </p:sp>
      <p:sp>
        <p:nvSpPr>
          <p:cNvPr id="8" name="Text Placeholder 3">
            <a:extLst>
              <a:ext uri="{FF2B5EF4-FFF2-40B4-BE49-F238E27FC236}">
                <a16:creationId xmlns:a16="http://schemas.microsoft.com/office/drawing/2014/main" id="{FCDD51DC-2A2D-C14B-94F2-9B52C63E4CF2}"/>
              </a:ext>
            </a:extLst>
          </p:cNvPr>
          <p:cNvSpPr txBox="1">
            <a:spLocks/>
          </p:cNvSpPr>
          <p:nvPr/>
        </p:nvSpPr>
        <p:spPr>
          <a:xfrm>
            <a:off x="1120000" y="1815549"/>
            <a:ext cx="9916300" cy="42672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Language and culture can be separated in three ways:</a:t>
            </a:r>
            <a:endParaRPr lang="en-US" sz="2400" dirty="0"/>
          </a:p>
          <a:p>
            <a:r>
              <a:rPr lang="en-GB" sz="2400" dirty="0"/>
              <a:t>- learners of language X import into it the meanings and connotations from their existing languages, whether first language or others;</a:t>
            </a:r>
            <a:endParaRPr lang="en-US" sz="2400" dirty="0"/>
          </a:p>
          <a:p>
            <a:r>
              <a:rPr lang="en-GB" sz="2400" dirty="0"/>
              <a:t>- discourse about a topic spreads from language to language even though translation processes may affect it;</a:t>
            </a:r>
            <a:endParaRPr lang="en-US" sz="2400" dirty="0"/>
          </a:p>
          <a:p>
            <a:r>
              <a:rPr lang="en-GB" sz="2400" dirty="0"/>
              <a:t>- as people migrate, they carry their discourse and ways of thinking – and the connotations of what they say – into new contexts and languages (pp. 194ff);</a:t>
            </a:r>
            <a:endParaRPr lang="en-US" sz="2400" dirty="0"/>
          </a:p>
          <a:p>
            <a:r>
              <a:rPr lang="en-GB" sz="2400" dirty="0"/>
              <a:t>and, we would add, languages are adopted and modified by societies as their ‘national’ or ‘official’ language and acquire new meanings, forms and connotations.</a:t>
            </a:r>
            <a:endParaRPr lang="en-US" sz="1400" dirty="0"/>
          </a:p>
          <a:p>
            <a:pPr marL="0" indent="0">
              <a:buNone/>
            </a:pPr>
            <a:r>
              <a:rPr lang="en-US" sz="1400" dirty="0"/>
              <a:t>								        </a:t>
            </a:r>
            <a:r>
              <a:rPr lang="en-US" sz="2000" dirty="0"/>
              <a:t>(</a:t>
            </a:r>
            <a:r>
              <a:rPr lang="en-US" sz="2000" dirty="0" err="1"/>
              <a:t>Risager</a:t>
            </a:r>
            <a:r>
              <a:rPr lang="en-US" sz="2000" dirty="0"/>
              <a:t>, 2006)</a:t>
            </a:r>
            <a:endParaRPr lang="en-GB" sz="2000" dirty="0"/>
          </a:p>
        </p:txBody>
      </p:sp>
    </p:spTree>
    <p:extLst>
      <p:ext uri="{BB962C8B-B14F-4D97-AF65-F5344CB8AC3E}">
        <p14:creationId xmlns:p14="http://schemas.microsoft.com/office/powerpoint/2010/main" val="2804457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1120000" y="642420"/>
            <a:ext cx="10235388" cy="3684588"/>
          </a:xfrm>
        </p:spPr>
        <p:txBody>
          <a:bodyPr>
            <a:normAutofit fontScale="92500" lnSpcReduction="20000"/>
          </a:bodyPr>
          <a:lstStyle/>
          <a:p>
            <a:endParaRPr lang="en-US" dirty="0"/>
          </a:p>
          <a:p>
            <a:pPr marL="50800" indent="0">
              <a:buNone/>
            </a:pPr>
            <a:r>
              <a:rPr lang="en-GB" sz="3600" dirty="0"/>
              <a:t>Germany is Europe’s most important country of our day. Teach its history, revel in its culture, analyse the strength of its economy. Visit its cities and countryside – and see how much better they are planned and protected than ours. In comparison, learning Germany’s language is not that important. (¶ 7)</a:t>
            </a:r>
          </a:p>
          <a:p>
            <a:pPr marL="50800" indent="0">
              <a:buNone/>
            </a:pPr>
            <a:endParaRPr lang="en-GB" sz="3600" dirty="0"/>
          </a:p>
          <a:p>
            <a:pPr marL="50800" indent="0">
              <a:buNone/>
            </a:pPr>
            <a:r>
              <a:rPr lang="en-GB" sz="3600" i="1" dirty="0"/>
              <a:t>The Guardian, </a:t>
            </a:r>
            <a:r>
              <a:rPr lang="en-GB" sz="3600" dirty="0"/>
              <a:t>Simon Jenkins (2017)</a:t>
            </a:r>
            <a:endParaRPr lang="en-US" sz="3600" dirty="0"/>
          </a:p>
        </p:txBody>
      </p:sp>
      <p:sp>
        <p:nvSpPr>
          <p:cNvPr id="3" name="TextBox 2"/>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3806026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880533" y="1388533"/>
            <a:ext cx="10227734" cy="4801130"/>
          </a:xfrm>
        </p:spPr>
        <p:txBody>
          <a:bodyPr/>
          <a:lstStyle/>
          <a:p>
            <a:pPr marL="50800" indent="0">
              <a:buNone/>
            </a:pPr>
            <a:r>
              <a:rPr lang="en-GB" sz="3600" dirty="0"/>
              <a:t>Even where in Europe the lingua franca of (academic) papers is English, I can promise you that the language of the bar isn’t (or the toilets, for that matter). You get left out of an awful lot of what is really going on if you can only communicate in English. (¶ 6)</a:t>
            </a:r>
          </a:p>
          <a:p>
            <a:pPr marL="50800" indent="0">
              <a:buNone/>
            </a:pPr>
            <a:r>
              <a:rPr lang="en-GB" dirty="0"/>
              <a:t>							Mary Beard (2017)</a:t>
            </a:r>
            <a:endParaRPr lang="en-US" dirty="0"/>
          </a:p>
          <a:p>
            <a:pPr marL="50800" indent="0">
              <a:buNone/>
            </a:pPr>
            <a:endParaRPr lang="en-US" dirty="0"/>
          </a:p>
          <a:p>
            <a:pPr marL="50800" indent="0">
              <a:buNone/>
            </a:pPr>
            <a:endParaRPr lang="en-US" dirty="0"/>
          </a:p>
        </p:txBody>
      </p:sp>
      <p:sp>
        <p:nvSpPr>
          <p:cNvPr id="3" name="TextBox 2"/>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3450673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4" name="Text Placeholder 3"/>
          <p:cNvSpPr>
            <a:spLocks noGrp="1"/>
          </p:cNvSpPr>
          <p:nvPr>
            <p:ph type="body" idx="2"/>
          </p:nvPr>
        </p:nvSpPr>
        <p:spPr>
          <a:xfrm>
            <a:off x="1120000" y="1690688"/>
            <a:ext cx="9669920" cy="4498975"/>
          </a:xfrm>
        </p:spPr>
        <p:txBody>
          <a:bodyPr/>
          <a:lstStyle/>
          <a:p>
            <a:pPr indent="-457200">
              <a:lnSpc>
                <a:spcPct val="100000"/>
              </a:lnSpc>
              <a:spcBef>
                <a:spcPts val="0"/>
              </a:spcBef>
              <a:buClrTx/>
              <a:buSzTx/>
            </a:pPr>
            <a:r>
              <a:rPr lang="en-US" dirty="0"/>
              <a:t>Why do want/need to teach (languages) for intercultural (communicative) competence/citizenship?</a:t>
            </a:r>
          </a:p>
          <a:p>
            <a:pPr lvl="2" indent="-457200">
              <a:lnSpc>
                <a:spcPct val="100000"/>
              </a:lnSpc>
              <a:spcBef>
                <a:spcPts val="0"/>
              </a:spcBef>
              <a:buClrTx/>
              <a:buSzTx/>
            </a:pPr>
            <a:r>
              <a:rPr lang="en-US" dirty="0"/>
              <a:t>Contexts</a:t>
            </a:r>
          </a:p>
          <a:p>
            <a:pPr lvl="2" indent="-457200">
              <a:lnSpc>
                <a:spcPct val="100000"/>
              </a:lnSpc>
              <a:spcBef>
                <a:spcPts val="0"/>
              </a:spcBef>
              <a:buClrTx/>
              <a:buSzTx/>
            </a:pPr>
            <a:r>
              <a:rPr lang="en-US" dirty="0"/>
              <a:t>Complexity</a:t>
            </a:r>
          </a:p>
          <a:p>
            <a:pPr lvl="2" indent="-457200">
              <a:lnSpc>
                <a:spcPct val="100000"/>
              </a:lnSpc>
              <a:spcBef>
                <a:spcPts val="0"/>
              </a:spcBef>
              <a:buClrTx/>
              <a:buSzTx/>
            </a:pPr>
            <a:r>
              <a:rPr lang="en-US" dirty="0"/>
              <a:t>Challenges</a:t>
            </a:r>
          </a:p>
          <a:p>
            <a:pPr indent="-457200">
              <a:lnSpc>
                <a:spcPct val="100000"/>
              </a:lnSpc>
              <a:spcBef>
                <a:spcPts val="0"/>
              </a:spcBef>
              <a:buClrTx/>
              <a:buSzTx/>
            </a:pPr>
            <a:r>
              <a:rPr lang="en-US" dirty="0">
                <a:solidFill>
                  <a:srgbClr val="FF0000"/>
                </a:solidFill>
              </a:rPr>
              <a:t>What is a theoretical framework we can use?</a:t>
            </a:r>
          </a:p>
          <a:p>
            <a:pPr indent="-457200">
              <a:lnSpc>
                <a:spcPct val="100000"/>
              </a:lnSpc>
              <a:spcBef>
                <a:spcPts val="0"/>
              </a:spcBef>
              <a:buClrTx/>
              <a:buSzTx/>
            </a:pPr>
            <a:r>
              <a:rPr lang="en-US" dirty="0"/>
              <a:t>What does teaching for intercultural citizenship look like in practice?</a:t>
            </a:r>
          </a:p>
          <a:p>
            <a:pPr lvl="2" indent="-457200">
              <a:lnSpc>
                <a:spcPct val="100000"/>
              </a:lnSpc>
              <a:spcBef>
                <a:spcPts val="0"/>
              </a:spcBef>
              <a:buClrTx/>
              <a:buSzTx/>
            </a:pPr>
            <a:r>
              <a:rPr lang="en-US" dirty="0"/>
              <a:t>Examples</a:t>
            </a:r>
          </a:p>
          <a:p>
            <a:pPr lvl="2" indent="-457200">
              <a:lnSpc>
                <a:spcPct val="100000"/>
              </a:lnSpc>
              <a:spcBef>
                <a:spcPts val="0"/>
              </a:spcBef>
              <a:buClrTx/>
              <a:buSzTx/>
            </a:pPr>
            <a:r>
              <a:rPr lang="en-US" dirty="0"/>
              <a:t>Outcomes</a:t>
            </a:r>
          </a:p>
          <a:p>
            <a:pPr lvl="2" indent="-457200">
              <a:lnSpc>
                <a:spcPct val="100000"/>
              </a:lnSpc>
              <a:spcBef>
                <a:spcPts val="0"/>
              </a:spcBef>
              <a:buClrTx/>
              <a:buSzTx/>
            </a:pPr>
            <a:r>
              <a:rPr lang="en-US" dirty="0"/>
              <a:t>Challenges</a:t>
            </a:r>
          </a:p>
          <a:p>
            <a:pPr indent="-457200">
              <a:lnSpc>
                <a:spcPct val="100000"/>
              </a:lnSpc>
              <a:spcBef>
                <a:spcPts val="0"/>
              </a:spcBef>
              <a:buClrTx/>
              <a:buSzTx/>
            </a:pPr>
            <a:r>
              <a:rPr lang="en-US" dirty="0"/>
              <a:t>What are some ways forward?</a:t>
            </a:r>
          </a:p>
          <a:p>
            <a:pPr indent="-457200">
              <a:lnSpc>
                <a:spcPct val="100000"/>
              </a:lnSpc>
              <a:spcBef>
                <a:spcPts val="0"/>
              </a:spcBef>
              <a:buClrTx/>
              <a:buSzTx/>
            </a:pPr>
            <a:endParaRPr lang="en-US" dirty="0"/>
          </a:p>
          <a:p>
            <a:pPr indent="-457200">
              <a:lnSpc>
                <a:spcPct val="100000"/>
              </a:lnSpc>
              <a:spcBef>
                <a:spcPts val="0"/>
              </a:spcBef>
              <a:buClrTx/>
              <a:buSzTx/>
            </a:pPr>
            <a:endParaRPr lang="en-US" dirty="0"/>
          </a:p>
          <a:p>
            <a:pPr marL="914400" lvl="2" indent="0">
              <a:lnSpc>
                <a:spcPct val="100000"/>
              </a:lnSpc>
              <a:spcBef>
                <a:spcPts val="0"/>
              </a:spcBef>
              <a:buClrTx/>
              <a:buSzTx/>
              <a:buNone/>
            </a:pPr>
            <a:endParaRPr lang="en-US" dirty="0"/>
          </a:p>
        </p:txBody>
      </p:sp>
      <p:sp>
        <p:nvSpPr>
          <p:cNvPr id="8" name="TextBox 7"/>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3252638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802318" y="670559"/>
            <a:ext cx="10978202" cy="41066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EDEDED"/>
              </a:buClr>
              <a:buSzPts val="5400"/>
              <a:buFont typeface="Corbel"/>
              <a:buNone/>
            </a:pPr>
            <a:r>
              <a:rPr lang="en-US" sz="4800" b="0" i="0" u="none" strike="noStrike" cap="none" dirty="0">
                <a:latin typeface="Corbel"/>
                <a:ea typeface="Corbel"/>
                <a:cs typeface="Corbel"/>
                <a:sym typeface="Corbel"/>
              </a:rPr>
              <a:t>Intercultural </a:t>
            </a:r>
            <a:r>
              <a:rPr lang="en-US" sz="4800" dirty="0"/>
              <a:t>Communicative Competence</a:t>
            </a:r>
            <a:endParaRPr sz="4800" b="0" i="0" u="none" strike="noStrike" cap="none" dirty="0">
              <a:solidFill>
                <a:srgbClr val="EDEDED"/>
              </a:solidFill>
              <a:latin typeface="Corbel"/>
              <a:ea typeface="Corbel"/>
              <a:cs typeface="Corbel"/>
              <a:sym typeface="Corbel"/>
            </a:endParaRPr>
          </a:p>
        </p:txBody>
      </p:sp>
      <p:grpSp>
        <p:nvGrpSpPr>
          <p:cNvPr id="296" name="Shape 296"/>
          <p:cNvGrpSpPr/>
          <p:nvPr/>
        </p:nvGrpSpPr>
        <p:grpSpPr>
          <a:xfrm>
            <a:off x="4417060" y="1418159"/>
            <a:ext cx="3666000" cy="5126206"/>
            <a:chOff x="4702910" y="1223233"/>
            <a:chExt cx="3666000" cy="5299500"/>
          </a:xfrm>
        </p:grpSpPr>
        <p:sp>
          <p:nvSpPr>
            <p:cNvPr id="297" name="Shape 297"/>
            <p:cNvSpPr/>
            <p:nvPr/>
          </p:nvSpPr>
          <p:spPr>
            <a:xfrm>
              <a:off x="4702910" y="1223233"/>
              <a:ext cx="3666000" cy="5299500"/>
            </a:xfrm>
            <a:prstGeom prst="rect">
              <a:avLst/>
            </a:prstGeom>
            <a:solidFill>
              <a:srgbClr val="FFFFFF"/>
            </a:solidFill>
            <a:ln w="9525" cap="flat" cmpd="sng">
              <a:solidFill>
                <a:srgbClr val="000000"/>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 name="Shape 298"/>
            <p:cNvSpPr/>
            <p:nvPr/>
          </p:nvSpPr>
          <p:spPr>
            <a:xfrm>
              <a:off x="4733390" y="1496344"/>
              <a:ext cx="3500100" cy="379500"/>
            </a:xfrm>
            <a:prstGeom prst="rect">
              <a:avLst/>
            </a:prstGeom>
            <a:solidFill>
              <a:srgbClr val="FFFFFF"/>
            </a:solidFill>
            <a:ln w="9525" cap="flat" cmpd="sng">
              <a:solidFill>
                <a:srgbClr val="000000"/>
              </a:solidFill>
              <a:prstDash val="solid"/>
              <a:miter lim="800000"/>
              <a:headEnd type="none" w="med" len="med"/>
              <a:tailEnd type="none" w="med" len="med"/>
            </a:ln>
          </p:spPr>
          <p:txBody>
            <a:bodyPr spcFirstLastPara="1" wrap="square" lIns="12700" tIns="12700" rIns="12700" bIns="0" anchor="t"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INTERCULTURAL COMMUNICATIVE</a:t>
              </a:r>
              <a:endParaRPr sz="1200" b="1" i="0" u="sng"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COMPETENCE</a:t>
              </a:r>
              <a:endParaRPr sz="1800" b="1" i="0" u="none" strike="noStrike" cap="none">
                <a:solidFill>
                  <a:srgbClr val="000000"/>
                </a:solidFill>
                <a:latin typeface="Calibri"/>
                <a:ea typeface="Calibri"/>
                <a:cs typeface="Calibri"/>
                <a:sym typeface="Calibri"/>
              </a:endParaRPr>
            </a:p>
          </p:txBody>
        </p:sp>
        <p:sp>
          <p:nvSpPr>
            <p:cNvPr id="299" name="Shape 299"/>
            <p:cNvSpPr/>
            <p:nvPr/>
          </p:nvSpPr>
          <p:spPr>
            <a:xfrm>
              <a:off x="4995160" y="2185454"/>
              <a:ext cx="882300" cy="397500"/>
            </a:xfrm>
            <a:prstGeom prst="rect">
              <a:avLst/>
            </a:prstGeom>
            <a:solidFill>
              <a:srgbClr val="FFFFFF"/>
            </a:solidFill>
            <a:ln w="9525" cap="flat" cmpd="sng">
              <a:solidFill>
                <a:srgbClr val="000000"/>
              </a:solidFill>
              <a:prstDash val="solid"/>
              <a:miter lim="800000"/>
              <a:headEnd type="none" w="med" len="med"/>
              <a:tailEnd type="none" w="med" len="med"/>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linguistic competence</a:t>
              </a:r>
              <a:endParaRPr sz="1800" b="1" i="0" u="none" strike="noStrike" cap="none">
                <a:solidFill>
                  <a:srgbClr val="000000"/>
                </a:solidFill>
                <a:latin typeface="Calibri"/>
                <a:ea typeface="Calibri"/>
                <a:cs typeface="Calibri"/>
                <a:sym typeface="Calibri"/>
              </a:endParaRPr>
            </a:p>
          </p:txBody>
        </p:sp>
        <p:sp>
          <p:nvSpPr>
            <p:cNvPr id="300" name="Shape 300"/>
            <p:cNvSpPr/>
            <p:nvPr/>
          </p:nvSpPr>
          <p:spPr>
            <a:xfrm>
              <a:off x="6045133" y="2185454"/>
              <a:ext cx="916800" cy="397500"/>
            </a:xfrm>
            <a:prstGeom prst="rect">
              <a:avLst/>
            </a:prstGeom>
            <a:solidFill>
              <a:srgbClr val="FFFFFF"/>
            </a:solidFill>
            <a:ln w="9525" cap="flat" cmpd="sng">
              <a:solidFill>
                <a:srgbClr val="000000"/>
              </a:solidFill>
              <a:prstDash val="solid"/>
              <a:miter lim="800000"/>
              <a:headEnd type="none" w="med" len="med"/>
              <a:tailEnd type="none" w="med" len="med"/>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sociolinguistic competence</a:t>
              </a:r>
              <a:endParaRPr sz="1800" b="1" i="0" u="none" strike="noStrike" cap="none">
                <a:solidFill>
                  <a:srgbClr val="000000"/>
                </a:solidFill>
                <a:latin typeface="Calibri"/>
                <a:ea typeface="Calibri"/>
                <a:cs typeface="Calibri"/>
                <a:sym typeface="Calibri"/>
              </a:endParaRPr>
            </a:p>
          </p:txBody>
        </p:sp>
        <p:sp>
          <p:nvSpPr>
            <p:cNvPr id="301" name="Shape 301"/>
            <p:cNvSpPr/>
            <p:nvPr/>
          </p:nvSpPr>
          <p:spPr>
            <a:xfrm>
              <a:off x="7225268" y="2185454"/>
              <a:ext cx="833100" cy="397500"/>
            </a:xfrm>
            <a:prstGeom prst="rect">
              <a:avLst/>
            </a:prstGeom>
            <a:solidFill>
              <a:srgbClr val="FFFFFF"/>
            </a:solidFill>
            <a:ln w="9525" cap="flat" cmpd="sng">
              <a:solidFill>
                <a:srgbClr val="000000"/>
              </a:solidFill>
              <a:prstDash val="solid"/>
              <a:miter lim="800000"/>
              <a:headEnd type="none" w="med" len="med"/>
              <a:tailEnd type="none" w="med" len="med"/>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none" strike="noStrike" cap="none" dirty="0">
                  <a:solidFill>
                    <a:srgbClr val="000000"/>
                  </a:solidFill>
                  <a:latin typeface="Calibri"/>
                  <a:ea typeface="Calibri"/>
                  <a:cs typeface="Calibri"/>
                  <a:sym typeface="Calibri"/>
                </a:rPr>
                <a:t>discourse competence</a:t>
              </a:r>
              <a:endParaRPr sz="1800" b="1" i="0" u="none" strike="noStrike" cap="none" dirty="0">
                <a:solidFill>
                  <a:srgbClr val="000000"/>
                </a:solidFill>
                <a:latin typeface="Calibri"/>
                <a:ea typeface="Calibri"/>
                <a:cs typeface="Calibri"/>
                <a:sym typeface="Calibri"/>
              </a:endParaRPr>
            </a:p>
          </p:txBody>
        </p:sp>
        <p:sp>
          <p:nvSpPr>
            <p:cNvPr id="302" name="Shape 302"/>
            <p:cNvSpPr/>
            <p:nvPr/>
          </p:nvSpPr>
          <p:spPr>
            <a:xfrm>
              <a:off x="4798471" y="3081914"/>
              <a:ext cx="3332100" cy="3060000"/>
            </a:xfrm>
            <a:prstGeom prst="ellipse">
              <a:avLst/>
            </a:prstGeom>
            <a:solidFill>
              <a:srgbClr val="FFFFFF"/>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 name="Shape 303"/>
            <p:cNvSpPr/>
            <p:nvPr/>
          </p:nvSpPr>
          <p:spPr>
            <a:xfrm>
              <a:off x="5848444" y="3394015"/>
              <a:ext cx="1249500" cy="715500"/>
            </a:xfrm>
            <a:prstGeom prst="rect">
              <a:avLst/>
            </a:prstGeom>
            <a:solidFill>
              <a:srgbClr val="FFFFFF"/>
            </a:solidFill>
            <a:ln>
              <a:noFill/>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a:t>
              </a:r>
              <a:r>
                <a:rPr lang="en-US" sz="1400" b="1" i="0" u="none" strike="noStrike" cap="none">
                  <a:solidFill>
                    <a:srgbClr val="000000"/>
                  </a:solidFill>
                  <a:latin typeface="Calibri"/>
                  <a:ea typeface="Calibri"/>
                  <a:cs typeface="Calibri"/>
                  <a:sym typeface="Calibri"/>
                </a:rPr>
                <a:t>skills of interpreting/</a:t>
              </a:r>
              <a:endParaRPr sz="9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relating</a:t>
              </a:r>
              <a:endParaRPr sz="9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a:t>
              </a:r>
              <a:endParaRPr sz="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 name="Shape 304"/>
            <p:cNvSpPr/>
            <p:nvPr/>
          </p:nvSpPr>
          <p:spPr>
            <a:xfrm>
              <a:off x="5126768" y="3128303"/>
              <a:ext cx="2779800" cy="198900"/>
            </a:xfrm>
            <a:prstGeom prst="rect">
              <a:avLst/>
            </a:prstGeom>
            <a:solidFill>
              <a:srgbClr val="FFFFFF"/>
            </a:solidFill>
            <a:ln w="9525" cap="flat" cmpd="sng">
              <a:solidFill>
                <a:srgbClr val="000000"/>
              </a:solidFill>
              <a:prstDash val="solid"/>
              <a:miter lim="800000"/>
              <a:headEnd type="none" w="med" len="med"/>
              <a:tailEnd type="none" w="med" len="med"/>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none" strike="noStrike" cap="none" dirty="0">
                  <a:solidFill>
                    <a:srgbClr val="000000"/>
                  </a:solidFill>
                  <a:latin typeface="Calibri"/>
                  <a:ea typeface="Calibri"/>
                  <a:cs typeface="Calibri"/>
                  <a:sym typeface="Calibri"/>
                </a:rPr>
                <a:t>INTERCULTURAL   COMPETENCE</a:t>
              </a:r>
              <a:endParaRPr sz="1200" b="1" i="0" u="sng"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
          <p:nvSpPr>
            <p:cNvPr id="305" name="Shape 305"/>
            <p:cNvSpPr/>
            <p:nvPr/>
          </p:nvSpPr>
          <p:spPr>
            <a:xfrm>
              <a:off x="4930079" y="4334456"/>
              <a:ext cx="983400" cy="317400"/>
            </a:xfrm>
            <a:prstGeom prst="rect">
              <a:avLst/>
            </a:prstGeom>
            <a:solidFill>
              <a:srgbClr val="FFFFFF"/>
            </a:solidFill>
            <a:ln>
              <a:noFill/>
            </a:ln>
          </p:spPr>
          <p:txBody>
            <a:bodyPr spcFirstLastPara="1" wrap="square" lIns="12700" tIns="12700" rIns="12700" bIns="12700" anchor="t" anchorCtr="0">
              <a:no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knowledge</a:t>
              </a:r>
              <a:endParaRPr sz="1400" b="0" i="0" u="none" strike="noStrike" cap="none">
                <a:solidFill>
                  <a:srgbClr val="000000"/>
                </a:solidFill>
                <a:latin typeface="Calibri"/>
                <a:ea typeface="Calibri"/>
                <a:cs typeface="Calibri"/>
                <a:sym typeface="Calibri"/>
              </a:endParaRPr>
            </a:p>
          </p:txBody>
        </p:sp>
        <p:sp>
          <p:nvSpPr>
            <p:cNvPr id="306" name="Shape 306"/>
            <p:cNvSpPr/>
            <p:nvPr/>
          </p:nvSpPr>
          <p:spPr>
            <a:xfrm>
              <a:off x="6045133" y="4208787"/>
              <a:ext cx="1000800" cy="795300"/>
            </a:xfrm>
            <a:prstGeom prst="rect">
              <a:avLst/>
            </a:prstGeom>
            <a:solidFill>
              <a:srgbClr val="FFFFFF"/>
            </a:solidFill>
            <a:ln>
              <a:noFill/>
            </a:ln>
          </p:spPr>
          <p:txBody>
            <a:bodyPr spcFirstLastPara="1" wrap="square" lIns="12700" tIns="12700" rIns="12700" bIns="12700" anchor="t" anchorCtr="0">
              <a:no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a:t>
              </a:r>
              <a:r>
                <a:rPr lang="en-US" sz="1400" b="1" i="0" u="none" strike="noStrike" cap="none">
                  <a:solidFill>
                    <a:srgbClr val="000000"/>
                  </a:solidFill>
                  <a:latin typeface="Calibri"/>
                  <a:ea typeface="Calibri"/>
                  <a:cs typeface="Calibri"/>
                  <a:sym typeface="Calibri"/>
                </a:rPr>
                <a:t>critical</a:t>
              </a:r>
              <a:endParaRPr sz="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     cultural</a:t>
              </a:r>
              <a:endParaRPr sz="9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 awareness</a:t>
              </a:r>
              <a:endParaRPr sz="1800" b="0" i="0" u="none" strike="noStrike" cap="none">
                <a:solidFill>
                  <a:srgbClr val="000000"/>
                </a:solidFill>
                <a:latin typeface="Calibri"/>
                <a:ea typeface="Calibri"/>
                <a:cs typeface="Calibri"/>
                <a:sym typeface="Calibri"/>
              </a:endParaRPr>
            </a:p>
          </p:txBody>
        </p:sp>
        <p:sp>
          <p:nvSpPr>
            <p:cNvPr id="307" name="Shape 307"/>
            <p:cNvSpPr/>
            <p:nvPr/>
          </p:nvSpPr>
          <p:spPr>
            <a:xfrm>
              <a:off x="7225268" y="4146644"/>
              <a:ext cx="817200" cy="715500"/>
            </a:xfrm>
            <a:prstGeom prst="rect">
              <a:avLst/>
            </a:prstGeom>
            <a:solidFill>
              <a:srgbClr val="FFFFFF"/>
            </a:solidFill>
            <a:ln>
              <a:noFill/>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attitudes of</a:t>
              </a:r>
              <a:endParaRPr sz="9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curiosity/</a:t>
              </a:r>
              <a:endParaRPr sz="9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openness</a:t>
              </a:r>
              <a:endParaRPr sz="1800" b="0" i="0" u="none" strike="noStrike" cap="none">
                <a:solidFill>
                  <a:srgbClr val="000000"/>
                </a:solidFill>
                <a:latin typeface="Calibri"/>
                <a:ea typeface="Calibri"/>
                <a:cs typeface="Calibri"/>
                <a:sym typeface="Calibri"/>
              </a:endParaRPr>
            </a:p>
          </p:txBody>
        </p:sp>
        <p:sp>
          <p:nvSpPr>
            <p:cNvPr id="308" name="Shape 308"/>
            <p:cNvSpPr/>
            <p:nvPr/>
          </p:nvSpPr>
          <p:spPr>
            <a:xfrm>
              <a:off x="5913525" y="5211369"/>
              <a:ext cx="1249500" cy="614700"/>
            </a:xfrm>
            <a:prstGeom prst="rect">
              <a:avLst/>
            </a:prstGeom>
            <a:solidFill>
              <a:srgbClr val="FFFFFF"/>
            </a:solidFill>
            <a:ln>
              <a:noFill/>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skills of discovery/</a:t>
              </a:r>
              <a:endParaRPr sz="9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interaction</a:t>
              </a:r>
              <a:endParaRPr sz="1800" b="0" i="0" u="none" strike="noStrike" cap="none">
                <a:solidFill>
                  <a:srgbClr val="000000"/>
                </a:solidFill>
                <a:latin typeface="Calibri"/>
                <a:ea typeface="Calibri"/>
                <a:cs typeface="Calibri"/>
                <a:sym typeface="Calibri"/>
              </a:endParaRPr>
            </a:p>
          </p:txBody>
        </p:sp>
      </p:grpSp>
      <p:sp>
        <p:nvSpPr>
          <p:cNvPr id="3" name="TextBox 2"/>
          <p:cNvSpPr txBox="1"/>
          <p:nvPr/>
        </p:nvSpPr>
        <p:spPr>
          <a:xfrm>
            <a:off x="1722120" y="6003901"/>
            <a:ext cx="2552162" cy="584775"/>
          </a:xfrm>
          <a:prstGeom prst="rect">
            <a:avLst/>
          </a:prstGeom>
          <a:noFill/>
        </p:spPr>
        <p:txBody>
          <a:bodyPr wrap="square" rtlCol="0">
            <a:spAutoFit/>
          </a:bodyPr>
          <a:lstStyle/>
          <a:p>
            <a:r>
              <a:rPr lang="en-US" sz="3200" dirty="0">
                <a:latin typeface="Corbel"/>
                <a:ea typeface="Corbel"/>
                <a:cs typeface="Corbel"/>
                <a:sym typeface="Corbel"/>
              </a:rPr>
              <a:t>(Byram, 1997)</a:t>
            </a:r>
            <a:endParaRPr lang="en-US" sz="3200" dirty="0"/>
          </a:p>
        </p:txBody>
      </p:sp>
      <p:sp>
        <p:nvSpPr>
          <p:cNvPr id="17" name="TextBox 16"/>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715562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839788" y="-244475"/>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DEDED"/>
              </a:buClr>
              <a:buSzPts val="5400"/>
              <a:buFont typeface="Corbel"/>
              <a:buNone/>
            </a:pPr>
            <a:r>
              <a:rPr lang="en-US" sz="4800" b="0" i="0" u="none" strike="noStrike" cap="none" dirty="0">
                <a:latin typeface="Corbel"/>
                <a:ea typeface="Corbel"/>
                <a:cs typeface="Corbel"/>
                <a:sym typeface="Corbel"/>
              </a:rPr>
              <a:t>Intercultural Citizenship (Byram, 2008)</a:t>
            </a:r>
            <a:endParaRPr sz="4800" b="0" i="0" u="none" strike="noStrike" cap="none" dirty="0">
              <a:latin typeface="Corbel"/>
              <a:ea typeface="Corbel"/>
              <a:cs typeface="Corbel"/>
              <a:sym typeface="Corbel"/>
            </a:endParaRPr>
          </a:p>
        </p:txBody>
      </p:sp>
      <p:sp>
        <p:nvSpPr>
          <p:cNvPr id="295" name="Shape 295"/>
          <p:cNvSpPr txBox="1"/>
          <p:nvPr/>
        </p:nvSpPr>
        <p:spPr>
          <a:xfrm>
            <a:off x="393700" y="6214150"/>
            <a:ext cx="1805700" cy="4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Corbel"/>
              <a:buNone/>
            </a:pPr>
            <a:r>
              <a:rPr lang="en-US" sz="2400" b="0" i="0" u="none" strike="noStrike" cap="none">
                <a:solidFill>
                  <a:schemeClr val="lt1"/>
                </a:solidFill>
                <a:latin typeface="Corbel"/>
                <a:ea typeface="Corbel"/>
                <a:cs typeface="Corbel"/>
                <a:sym typeface="Corbel"/>
              </a:rPr>
              <a:t>Byram, 1997</a:t>
            </a:r>
            <a:endParaRPr sz="2600" b="0" i="0" u="none" strike="noStrike" cap="none">
              <a:solidFill>
                <a:schemeClr val="lt1"/>
              </a:solidFill>
              <a:latin typeface="Corbel"/>
              <a:ea typeface="Corbel"/>
              <a:cs typeface="Corbel"/>
              <a:sym typeface="Corbel"/>
            </a:endParaRPr>
          </a:p>
        </p:txBody>
      </p:sp>
      <p:grpSp>
        <p:nvGrpSpPr>
          <p:cNvPr id="296" name="Shape 296"/>
          <p:cNvGrpSpPr/>
          <p:nvPr/>
        </p:nvGrpSpPr>
        <p:grpSpPr>
          <a:xfrm>
            <a:off x="393700" y="991439"/>
            <a:ext cx="3666000" cy="5126206"/>
            <a:chOff x="679550" y="782093"/>
            <a:chExt cx="3666000" cy="5299500"/>
          </a:xfrm>
        </p:grpSpPr>
        <p:sp>
          <p:nvSpPr>
            <p:cNvPr id="297" name="Shape 297"/>
            <p:cNvSpPr/>
            <p:nvPr/>
          </p:nvSpPr>
          <p:spPr>
            <a:xfrm>
              <a:off x="679550" y="782093"/>
              <a:ext cx="3666000" cy="5299500"/>
            </a:xfrm>
            <a:prstGeom prst="rect">
              <a:avLst/>
            </a:prstGeom>
            <a:solidFill>
              <a:srgbClr val="FFFFFF"/>
            </a:solidFill>
            <a:ln w="9525" cap="flat" cmpd="sng">
              <a:solidFill>
                <a:srgbClr val="000000"/>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 name="Shape 298"/>
            <p:cNvSpPr/>
            <p:nvPr/>
          </p:nvSpPr>
          <p:spPr>
            <a:xfrm>
              <a:off x="679550" y="1102469"/>
              <a:ext cx="3500100" cy="379500"/>
            </a:xfrm>
            <a:prstGeom prst="rect">
              <a:avLst/>
            </a:prstGeom>
            <a:solidFill>
              <a:srgbClr val="FFFFFF"/>
            </a:solidFill>
            <a:ln w="9525" cap="flat" cmpd="sng">
              <a:solidFill>
                <a:srgbClr val="000000"/>
              </a:solidFill>
              <a:prstDash val="solid"/>
              <a:miter lim="800000"/>
              <a:headEnd type="none" w="med" len="med"/>
              <a:tailEnd type="none" w="med" len="med"/>
            </a:ln>
          </p:spPr>
          <p:txBody>
            <a:bodyPr spcFirstLastPara="1" wrap="square" lIns="12700" tIns="12700" rIns="12700" bIns="0" anchor="t"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INTERCULTURAL COMMUNICATIVE</a:t>
              </a:r>
              <a:endParaRPr sz="1200" b="1" i="0" u="sng"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COMPETENCE</a:t>
              </a:r>
              <a:endParaRPr sz="1800" b="1" i="0" u="none" strike="noStrike" cap="none">
                <a:solidFill>
                  <a:srgbClr val="000000"/>
                </a:solidFill>
                <a:latin typeface="Calibri"/>
                <a:ea typeface="Calibri"/>
                <a:cs typeface="Calibri"/>
                <a:sym typeface="Calibri"/>
              </a:endParaRPr>
            </a:p>
          </p:txBody>
        </p:sp>
        <p:sp>
          <p:nvSpPr>
            <p:cNvPr id="299" name="Shape 299"/>
            <p:cNvSpPr/>
            <p:nvPr/>
          </p:nvSpPr>
          <p:spPr>
            <a:xfrm>
              <a:off x="941320" y="1791575"/>
              <a:ext cx="882300" cy="397500"/>
            </a:xfrm>
            <a:prstGeom prst="rect">
              <a:avLst/>
            </a:prstGeom>
            <a:solidFill>
              <a:srgbClr val="FFFFFF"/>
            </a:solidFill>
            <a:ln w="9525" cap="flat" cmpd="sng">
              <a:solidFill>
                <a:srgbClr val="000000"/>
              </a:solidFill>
              <a:prstDash val="solid"/>
              <a:miter lim="800000"/>
              <a:headEnd type="none" w="med" len="med"/>
              <a:tailEnd type="none" w="med" len="med"/>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linguistic competence</a:t>
              </a:r>
              <a:endParaRPr sz="1800" b="1" i="0" u="none" strike="noStrike" cap="none">
                <a:solidFill>
                  <a:srgbClr val="000000"/>
                </a:solidFill>
                <a:latin typeface="Calibri"/>
                <a:ea typeface="Calibri"/>
                <a:cs typeface="Calibri"/>
                <a:sym typeface="Calibri"/>
              </a:endParaRPr>
            </a:p>
          </p:txBody>
        </p:sp>
        <p:sp>
          <p:nvSpPr>
            <p:cNvPr id="300" name="Shape 300"/>
            <p:cNvSpPr/>
            <p:nvPr/>
          </p:nvSpPr>
          <p:spPr>
            <a:xfrm>
              <a:off x="1991293" y="1791575"/>
              <a:ext cx="916800" cy="397500"/>
            </a:xfrm>
            <a:prstGeom prst="rect">
              <a:avLst/>
            </a:prstGeom>
            <a:solidFill>
              <a:srgbClr val="FFFFFF"/>
            </a:solidFill>
            <a:ln w="9525" cap="flat" cmpd="sng">
              <a:solidFill>
                <a:srgbClr val="000000"/>
              </a:solidFill>
              <a:prstDash val="solid"/>
              <a:miter lim="800000"/>
              <a:headEnd type="none" w="med" len="med"/>
              <a:tailEnd type="none" w="med" len="med"/>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sociolinguistic competence</a:t>
              </a:r>
              <a:endParaRPr sz="1800" b="1" i="0" u="none" strike="noStrike" cap="none">
                <a:solidFill>
                  <a:srgbClr val="000000"/>
                </a:solidFill>
                <a:latin typeface="Calibri"/>
                <a:ea typeface="Calibri"/>
                <a:cs typeface="Calibri"/>
                <a:sym typeface="Calibri"/>
              </a:endParaRPr>
            </a:p>
          </p:txBody>
        </p:sp>
        <p:sp>
          <p:nvSpPr>
            <p:cNvPr id="301" name="Shape 301"/>
            <p:cNvSpPr/>
            <p:nvPr/>
          </p:nvSpPr>
          <p:spPr>
            <a:xfrm>
              <a:off x="3171428" y="1791575"/>
              <a:ext cx="833100" cy="397500"/>
            </a:xfrm>
            <a:prstGeom prst="rect">
              <a:avLst/>
            </a:prstGeom>
            <a:solidFill>
              <a:srgbClr val="FFFFFF"/>
            </a:solidFill>
            <a:ln w="9525" cap="flat" cmpd="sng">
              <a:solidFill>
                <a:srgbClr val="000000"/>
              </a:solidFill>
              <a:prstDash val="solid"/>
              <a:miter lim="800000"/>
              <a:headEnd type="none" w="med" len="med"/>
              <a:tailEnd type="none" w="med" len="med"/>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discourse competence</a:t>
              </a:r>
              <a:endParaRPr sz="1800" b="1" i="0" u="none" strike="noStrike" cap="none">
                <a:solidFill>
                  <a:srgbClr val="000000"/>
                </a:solidFill>
                <a:latin typeface="Calibri"/>
                <a:ea typeface="Calibri"/>
                <a:cs typeface="Calibri"/>
                <a:sym typeface="Calibri"/>
              </a:endParaRPr>
            </a:p>
          </p:txBody>
        </p:sp>
        <p:sp>
          <p:nvSpPr>
            <p:cNvPr id="302" name="Shape 302"/>
            <p:cNvSpPr/>
            <p:nvPr/>
          </p:nvSpPr>
          <p:spPr>
            <a:xfrm>
              <a:off x="744631" y="2688039"/>
              <a:ext cx="3332100" cy="3060000"/>
            </a:xfrm>
            <a:prstGeom prst="ellipse">
              <a:avLst/>
            </a:prstGeom>
            <a:solidFill>
              <a:srgbClr val="FFFFFF"/>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 name="Shape 303"/>
            <p:cNvSpPr/>
            <p:nvPr/>
          </p:nvSpPr>
          <p:spPr>
            <a:xfrm>
              <a:off x="1794604" y="3000138"/>
              <a:ext cx="1249500" cy="715500"/>
            </a:xfrm>
            <a:prstGeom prst="rect">
              <a:avLst/>
            </a:prstGeom>
            <a:solidFill>
              <a:srgbClr val="FFFFFF"/>
            </a:solidFill>
            <a:ln>
              <a:noFill/>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a:t>
              </a:r>
              <a:r>
                <a:rPr lang="en-US" sz="1400" b="1" i="0" u="none" strike="noStrike" cap="none">
                  <a:solidFill>
                    <a:srgbClr val="000000"/>
                  </a:solidFill>
                  <a:latin typeface="Calibri"/>
                  <a:ea typeface="Calibri"/>
                  <a:cs typeface="Calibri"/>
                  <a:sym typeface="Calibri"/>
                </a:rPr>
                <a:t>skills of interpreting/</a:t>
              </a:r>
              <a:endParaRPr sz="9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relating</a:t>
              </a:r>
              <a:endParaRPr sz="9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a:t>
              </a:r>
              <a:endParaRPr sz="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 name="Shape 304"/>
            <p:cNvSpPr/>
            <p:nvPr/>
          </p:nvSpPr>
          <p:spPr>
            <a:xfrm>
              <a:off x="1072928" y="2750183"/>
              <a:ext cx="2779800" cy="198900"/>
            </a:xfrm>
            <a:prstGeom prst="rect">
              <a:avLst/>
            </a:prstGeom>
            <a:solidFill>
              <a:srgbClr val="FFFFFF"/>
            </a:solidFill>
            <a:ln w="9525" cap="flat" cmpd="sng">
              <a:solidFill>
                <a:srgbClr val="000000"/>
              </a:solidFill>
              <a:prstDash val="solid"/>
              <a:miter lim="800000"/>
              <a:headEnd type="none" w="med" len="med"/>
              <a:tailEnd type="none" w="med" len="med"/>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none" strike="noStrike" cap="none" dirty="0">
                  <a:solidFill>
                    <a:srgbClr val="000000"/>
                  </a:solidFill>
                  <a:latin typeface="Calibri"/>
                  <a:ea typeface="Calibri"/>
                  <a:cs typeface="Calibri"/>
                  <a:sym typeface="Calibri"/>
                </a:rPr>
                <a:t>INTERCULTURAL   COMPETENCE</a:t>
              </a:r>
              <a:endParaRPr sz="1200" b="1" i="0" u="sng"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
          <p:nvSpPr>
            <p:cNvPr id="305" name="Shape 305"/>
            <p:cNvSpPr/>
            <p:nvPr/>
          </p:nvSpPr>
          <p:spPr>
            <a:xfrm>
              <a:off x="876239" y="3940581"/>
              <a:ext cx="983400" cy="317400"/>
            </a:xfrm>
            <a:prstGeom prst="rect">
              <a:avLst/>
            </a:prstGeom>
            <a:solidFill>
              <a:srgbClr val="FFFFFF"/>
            </a:solidFill>
            <a:ln>
              <a:noFill/>
            </a:ln>
          </p:spPr>
          <p:txBody>
            <a:bodyPr spcFirstLastPara="1" wrap="square" lIns="12700" tIns="12700" rIns="12700" bIns="12700" anchor="t" anchorCtr="0">
              <a:no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knowledge</a:t>
              </a:r>
              <a:endParaRPr sz="1400" b="0" i="0" u="none" strike="noStrike" cap="none">
                <a:solidFill>
                  <a:srgbClr val="000000"/>
                </a:solidFill>
                <a:latin typeface="Calibri"/>
                <a:ea typeface="Calibri"/>
                <a:cs typeface="Calibri"/>
                <a:sym typeface="Calibri"/>
              </a:endParaRPr>
            </a:p>
          </p:txBody>
        </p:sp>
        <p:sp>
          <p:nvSpPr>
            <p:cNvPr id="306" name="Shape 306"/>
            <p:cNvSpPr/>
            <p:nvPr/>
          </p:nvSpPr>
          <p:spPr>
            <a:xfrm>
              <a:off x="1991293" y="3814912"/>
              <a:ext cx="1000800" cy="795300"/>
            </a:xfrm>
            <a:prstGeom prst="rect">
              <a:avLst/>
            </a:prstGeom>
            <a:solidFill>
              <a:srgbClr val="FFFFFF"/>
            </a:solidFill>
            <a:ln>
              <a:noFill/>
            </a:ln>
          </p:spPr>
          <p:txBody>
            <a:bodyPr spcFirstLastPara="1" wrap="square" lIns="12700" tIns="12700" rIns="12700" bIns="12700" anchor="t" anchorCtr="0">
              <a:no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a:t>
              </a:r>
              <a:r>
                <a:rPr lang="en-US" sz="1400" b="1" i="0" u="none" strike="noStrike" cap="none">
                  <a:solidFill>
                    <a:srgbClr val="000000"/>
                  </a:solidFill>
                  <a:latin typeface="Calibri"/>
                  <a:ea typeface="Calibri"/>
                  <a:cs typeface="Calibri"/>
                  <a:sym typeface="Calibri"/>
                </a:rPr>
                <a:t>critical</a:t>
              </a:r>
              <a:endParaRPr sz="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     cultural</a:t>
              </a:r>
              <a:endParaRPr sz="9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 awareness</a:t>
              </a:r>
              <a:endParaRPr sz="1800" b="0" i="0" u="none" strike="noStrike" cap="none">
                <a:solidFill>
                  <a:srgbClr val="000000"/>
                </a:solidFill>
                <a:latin typeface="Calibri"/>
                <a:ea typeface="Calibri"/>
                <a:cs typeface="Calibri"/>
                <a:sym typeface="Calibri"/>
              </a:endParaRPr>
            </a:p>
          </p:txBody>
        </p:sp>
        <p:sp>
          <p:nvSpPr>
            <p:cNvPr id="307" name="Shape 307"/>
            <p:cNvSpPr/>
            <p:nvPr/>
          </p:nvSpPr>
          <p:spPr>
            <a:xfrm>
              <a:off x="3171428" y="3752769"/>
              <a:ext cx="817200" cy="715500"/>
            </a:xfrm>
            <a:prstGeom prst="rect">
              <a:avLst/>
            </a:prstGeom>
            <a:solidFill>
              <a:srgbClr val="FFFFFF"/>
            </a:solidFill>
            <a:ln>
              <a:noFill/>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attitudes of</a:t>
              </a:r>
              <a:endParaRPr sz="9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curiosity/</a:t>
              </a:r>
              <a:endParaRPr sz="9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openness</a:t>
              </a:r>
              <a:endParaRPr sz="1800" b="0" i="0" u="none" strike="noStrike" cap="none">
                <a:solidFill>
                  <a:srgbClr val="000000"/>
                </a:solidFill>
                <a:latin typeface="Calibri"/>
                <a:ea typeface="Calibri"/>
                <a:cs typeface="Calibri"/>
                <a:sym typeface="Calibri"/>
              </a:endParaRPr>
            </a:p>
          </p:txBody>
        </p:sp>
        <p:sp>
          <p:nvSpPr>
            <p:cNvPr id="308" name="Shape 308"/>
            <p:cNvSpPr/>
            <p:nvPr/>
          </p:nvSpPr>
          <p:spPr>
            <a:xfrm>
              <a:off x="1859685" y="4817498"/>
              <a:ext cx="1249500" cy="614700"/>
            </a:xfrm>
            <a:prstGeom prst="rect">
              <a:avLst/>
            </a:prstGeom>
            <a:solidFill>
              <a:srgbClr val="FFFFFF"/>
            </a:solidFill>
            <a:ln>
              <a:noFill/>
            </a:ln>
          </p:spPr>
          <p:txBody>
            <a:bodyPr spcFirstLastPara="1" wrap="square" lIns="12700" tIns="12700" rIns="12700" bIns="12700" anchor="t"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skills of discovery/</a:t>
              </a:r>
              <a:endParaRPr sz="9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interaction</a:t>
              </a:r>
              <a:endParaRPr sz="1800" b="0" i="0" u="none" strike="noStrike" cap="none">
                <a:solidFill>
                  <a:srgbClr val="000000"/>
                </a:solidFill>
                <a:latin typeface="Calibri"/>
                <a:ea typeface="Calibri"/>
                <a:cs typeface="Calibri"/>
                <a:sym typeface="Calibri"/>
              </a:endParaRPr>
            </a:p>
          </p:txBody>
        </p:sp>
      </p:grpSp>
      <p:sp>
        <p:nvSpPr>
          <p:cNvPr id="309" name="Shape 309"/>
          <p:cNvSpPr txBox="1"/>
          <p:nvPr/>
        </p:nvSpPr>
        <p:spPr>
          <a:xfrm>
            <a:off x="5174675" y="1808025"/>
            <a:ext cx="6833700" cy="341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dirty="0">
                <a:latin typeface="Calibri"/>
                <a:ea typeface="Calibri"/>
                <a:cs typeface="Calibri"/>
                <a:sym typeface="Calibri"/>
              </a:rPr>
              <a:t>preparing students to act in a multicultural and international community with more than one set of cultural values, beliefs, and behaviors</a:t>
            </a:r>
            <a:endParaRPr sz="2400" b="0" i="0" u="none" strike="noStrike" cap="none" dirty="0">
              <a:latin typeface="Arial"/>
              <a:ea typeface="Arial"/>
              <a:cs typeface="Arial"/>
              <a:sym typeface="Arial"/>
            </a:endParaRPr>
          </a:p>
          <a:p>
            <a:pPr marL="457200" marR="0" lvl="0" indent="-254000" algn="l" rtl="0">
              <a:lnSpc>
                <a:spcPct val="100000"/>
              </a:lnSpc>
              <a:spcBef>
                <a:spcPts val="0"/>
              </a:spcBef>
              <a:spcAft>
                <a:spcPts val="0"/>
              </a:spcAft>
              <a:buClr>
                <a:srgbClr val="000000"/>
              </a:buClr>
              <a:buSzPts val="2400"/>
              <a:buFont typeface="Arial"/>
              <a:buNone/>
            </a:pPr>
            <a:endParaRPr sz="2400" b="0" i="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dirty="0">
                <a:latin typeface="Calibri"/>
                <a:ea typeface="Calibri"/>
                <a:cs typeface="Calibri"/>
                <a:sym typeface="Calibri"/>
              </a:rPr>
              <a:t>adding the acquisition and implementation of skills of “active citizenship” or “political and civic engagement” (Barrett and Zani, 2015)</a:t>
            </a:r>
            <a:endParaRPr sz="2400" b="0" i="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Calibri"/>
              <a:ea typeface="Calibri"/>
              <a:cs typeface="Calibri"/>
              <a:sym typeface="Calibri"/>
            </a:endParaRPr>
          </a:p>
        </p:txBody>
      </p:sp>
      <p:sp>
        <p:nvSpPr>
          <p:cNvPr id="310" name="Shape 310"/>
          <p:cNvSpPr/>
          <p:nvPr/>
        </p:nvSpPr>
        <p:spPr>
          <a:xfrm>
            <a:off x="4294900" y="2736275"/>
            <a:ext cx="788100" cy="987000"/>
          </a:xfrm>
          <a:prstGeom prst="mathPlus">
            <a:avLst>
              <a:gd name="adj1" fmla="val 23520"/>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TextBox 18"/>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1886351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hape 208"/>
          <p:cNvSpPr txBox="1">
            <a:spLocks/>
          </p:cNvSpPr>
          <p:nvPr/>
        </p:nvSpPr>
        <p:spPr>
          <a:xfrm>
            <a:off x="1793289" y="205358"/>
            <a:ext cx="7544675" cy="1143000"/>
          </a:xfrm>
          <a:prstGeom prst="rect">
            <a:avLst/>
          </a:prstGeom>
          <a:noFill/>
          <a:ln>
            <a:noFill/>
          </a:ln>
        </p:spPr>
        <p:txBody>
          <a:bodyPr vert="horz" lIns="91425" tIns="91425" rIns="91425" bIns="91425" rtlCol="0" anchor="ctr" anchorCtr="0">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nSpc>
                <a:spcPct val="111111"/>
              </a:lnSpc>
              <a:spcBef>
                <a:spcPts val="0"/>
              </a:spcBef>
              <a:buClr>
                <a:schemeClr val="dk2"/>
              </a:buClr>
              <a:buSzPct val="25000"/>
              <a:buFont typeface="Pacifico"/>
              <a:buNone/>
            </a:pPr>
            <a:r>
              <a:rPr lang="en-US" cap="none" dirty="0">
                <a:solidFill>
                  <a:srgbClr val="5968B0"/>
                </a:solidFill>
                <a:latin typeface="Pacifico"/>
                <a:ea typeface="Pacifico"/>
                <a:cs typeface="Pacifico"/>
                <a:sym typeface="Pacifico"/>
                <a:rtl val="0"/>
              </a:rPr>
              <a:t>Intercultural</a:t>
            </a:r>
            <a:r>
              <a:rPr lang="en-US" sz="4400" cap="none" dirty="0">
                <a:solidFill>
                  <a:srgbClr val="5968B0"/>
                </a:solidFill>
                <a:latin typeface="Pacifico"/>
                <a:ea typeface="Pacifico"/>
                <a:cs typeface="Pacifico"/>
                <a:sym typeface="Pacifico"/>
                <a:rtl val="0"/>
              </a:rPr>
              <a:t> </a:t>
            </a:r>
            <a:r>
              <a:rPr lang="en-US" cap="none" dirty="0">
                <a:solidFill>
                  <a:srgbClr val="5968B0"/>
                </a:solidFill>
                <a:latin typeface="Pacifico"/>
                <a:ea typeface="Pacifico"/>
                <a:cs typeface="Pacifico"/>
                <a:sym typeface="Pacifico"/>
                <a:rtl val="0"/>
              </a:rPr>
              <a:t>Citizenship (</a:t>
            </a:r>
            <a:r>
              <a:rPr lang="en-US" cap="none" dirty="0" err="1">
                <a:solidFill>
                  <a:srgbClr val="5968B0"/>
                </a:solidFill>
                <a:latin typeface="Pacifico"/>
                <a:ea typeface="Pacifico"/>
                <a:cs typeface="Pacifico"/>
                <a:sym typeface="Pacifico"/>
                <a:rtl val="0"/>
              </a:rPr>
              <a:t>Byram</a:t>
            </a:r>
            <a:r>
              <a:rPr lang="en-US" cap="none" dirty="0">
                <a:solidFill>
                  <a:srgbClr val="5968B0"/>
                </a:solidFill>
                <a:latin typeface="Pacifico"/>
                <a:ea typeface="Pacifico"/>
                <a:cs typeface="Pacifico"/>
                <a:sym typeface="Pacifico"/>
                <a:rtl val="0"/>
              </a:rPr>
              <a:t>, 2008)</a:t>
            </a:r>
          </a:p>
        </p:txBody>
      </p:sp>
      <p:pic>
        <p:nvPicPr>
          <p:cNvPr id="5" name="Shape 210"/>
          <p:cNvPicPr preferRelativeResize="0"/>
          <p:nvPr/>
        </p:nvPicPr>
        <p:blipFill rotWithShape="1">
          <a:blip r:embed="rId2">
            <a:alphaModFix/>
          </a:blip>
          <a:srcRect/>
          <a:stretch/>
        </p:blipFill>
        <p:spPr>
          <a:xfrm>
            <a:off x="935528" y="1969950"/>
            <a:ext cx="2627699" cy="3776999"/>
          </a:xfrm>
          <a:prstGeom prst="rect">
            <a:avLst/>
          </a:prstGeom>
          <a:noFill/>
          <a:ln>
            <a:noFill/>
          </a:ln>
        </p:spPr>
      </p:pic>
      <p:sp>
        <p:nvSpPr>
          <p:cNvPr id="6" name="Shape 211"/>
          <p:cNvSpPr txBox="1"/>
          <p:nvPr/>
        </p:nvSpPr>
        <p:spPr>
          <a:xfrm>
            <a:off x="4087090" y="2357881"/>
            <a:ext cx="6331527" cy="4034950"/>
          </a:xfrm>
          <a:prstGeom prst="rect">
            <a:avLst/>
          </a:prstGeom>
          <a:noFill/>
          <a:ln>
            <a:noFill/>
          </a:ln>
        </p:spPr>
        <p:txBody>
          <a:bodyPr lIns="91425" tIns="91425" rIns="91425" bIns="91425" anchor="t" anchorCtr="0">
            <a:noAutofit/>
          </a:bodyPr>
          <a:lstStyle/>
          <a:p>
            <a:pPr marL="457200" marR="0" lvl="0" indent="-355600" algn="l" rtl="0">
              <a:lnSpc>
                <a:spcPct val="100000"/>
              </a:lnSpc>
              <a:spcBef>
                <a:spcPts val="0"/>
              </a:spcBef>
              <a:spcAft>
                <a:spcPts val="0"/>
              </a:spcAft>
              <a:buClr>
                <a:srgbClr val="000000"/>
              </a:buClr>
              <a:buSzPct val="100000"/>
              <a:buFont typeface="Arial"/>
              <a:buChar char="●"/>
            </a:pPr>
            <a:r>
              <a:rPr lang="en-US" sz="2000" b="0" i="0" u="none" strike="noStrike" cap="none" baseline="0" dirty="0">
                <a:solidFill>
                  <a:srgbClr val="000000"/>
                </a:solidFill>
                <a:latin typeface="Arial"/>
                <a:ea typeface="Arial"/>
                <a:cs typeface="Arial"/>
                <a:sym typeface="Arial"/>
                <a:rtl val="0"/>
              </a:rPr>
              <a:t>“Drawing on political education theory and on proposals for education for democracy”(P.185)</a:t>
            </a:r>
          </a:p>
          <a:p>
            <a:pPr marL="457200" marR="0" lvl="0" indent="-355600" algn="l" rtl="0">
              <a:lnSpc>
                <a:spcPct val="100000"/>
              </a:lnSpc>
              <a:spcBef>
                <a:spcPts val="0"/>
              </a:spcBef>
              <a:spcAft>
                <a:spcPts val="0"/>
              </a:spcAft>
              <a:buClr>
                <a:srgbClr val="000000"/>
              </a:buClr>
              <a:buSzPct val="100000"/>
              <a:buFont typeface="Arial"/>
              <a:buChar char="●"/>
            </a:pPr>
            <a:r>
              <a:rPr lang="en-US" sz="2000" b="0" i="0" u="none" strike="noStrike" cap="none" baseline="0" dirty="0">
                <a:solidFill>
                  <a:srgbClr val="000000"/>
                </a:solidFill>
                <a:latin typeface="Arial"/>
                <a:ea typeface="Arial"/>
                <a:cs typeface="Arial"/>
                <a:sym typeface="Arial"/>
                <a:rtl val="0"/>
              </a:rPr>
              <a:t>“Introducing a curriculum that responds to the demands of </a:t>
            </a:r>
            <a:r>
              <a:rPr lang="en-US" sz="2000" b="0" i="0" u="none" strike="noStrike" cap="none" baseline="0" dirty="0" err="1">
                <a:solidFill>
                  <a:srgbClr val="000000"/>
                </a:solidFill>
                <a:latin typeface="Arial"/>
                <a:ea typeface="Arial"/>
                <a:cs typeface="Arial"/>
                <a:sym typeface="Arial"/>
                <a:rtl val="0"/>
              </a:rPr>
              <a:t>globalisation</a:t>
            </a:r>
            <a:r>
              <a:rPr lang="en-US" sz="2000" b="0" i="0" u="none" strike="noStrike" cap="none" baseline="0" dirty="0">
                <a:solidFill>
                  <a:srgbClr val="000000"/>
                </a:solidFill>
                <a:latin typeface="Arial"/>
                <a:ea typeface="Arial"/>
                <a:cs typeface="Arial"/>
                <a:sym typeface="Arial"/>
                <a:rtl val="0"/>
              </a:rPr>
              <a:t>/</a:t>
            </a:r>
            <a:r>
              <a:rPr lang="en-US" sz="2000" b="0" i="0" u="none" strike="noStrike" cap="none" baseline="0" dirty="0" err="1">
                <a:solidFill>
                  <a:srgbClr val="000000"/>
                </a:solidFill>
                <a:latin typeface="Arial"/>
                <a:ea typeface="Arial"/>
                <a:cs typeface="Arial"/>
                <a:sym typeface="Arial"/>
                <a:rtl val="0"/>
              </a:rPr>
              <a:t>internationalisation</a:t>
            </a:r>
            <a:r>
              <a:rPr lang="en-US" sz="2000" b="0" i="0" u="none" strike="noStrike" cap="none" baseline="0" dirty="0">
                <a:solidFill>
                  <a:srgbClr val="000000"/>
                </a:solidFill>
                <a:latin typeface="Arial"/>
                <a:ea typeface="Arial"/>
                <a:cs typeface="Arial"/>
                <a:sym typeface="Arial"/>
                <a:rtl val="0"/>
              </a:rPr>
              <a:t>” (p.185)</a:t>
            </a:r>
          </a:p>
          <a:p>
            <a:pPr marL="457200" marR="0" lvl="0" indent="-355600" algn="l" rtl="0">
              <a:lnSpc>
                <a:spcPct val="100000"/>
              </a:lnSpc>
              <a:spcBef>
                <a:spcPts val="0"/>
              </a:spcBef>
              <a:spcAft>
                <a:spcPts val="0"/>
              </a:spcAft>
              <a:buClr>
                <a:srgbClr val="000000"/>
              </a:buClr>
              <a:buSzPct val="100000"/>
              <a:buFont typeface="Arial"/>
              <a:buChar char="●"/>
            </a:pPr>
            <a:r>
              <a:rPr lang="en-US" sz="2000" b="0" i="0" u="none" strike="noStrike" cap="none" baseline="0" dirty="0">
                <a:solidFill>
                  <a:srgbClr val="000000"/>
                </a:solidFill>
                <a:latin typeface="Arial"/>
                <a:ea typeface="Arial"/>
                <a:cs typeface="Arial"/>
                <a:sym typeface="Arial"/>
                <a:rtl val="0"/>
              </a:rPr>
              <a:t>Combining intercultural competence with “internationalism” and “acting in the here and now”</a:t>
            </a:r>
          </a:p>
          <a:p>
            <a:pPr marL="457200" marR="0" lvl="0" indent="-355600" algn="l" rtl="0">
              <a:lnSpc>
                <a:spcPct val="100000"/>
              </a:lnSpc>
              <a:spcBef>
                <a:spcPts val="0"/>
              </a:spcBef>
              <a:spcAft>
                <a:spcPts val="0"/>
              </a:spcAft>
              <a:buClr>
                <a:srgbClr val="000000"/>
              </a:buClr>
              <a:buSzPct val="100000"/>
              <a:buFont typeface="Arial"/>
              <a:buChar char="●"/>
            </a:pPr>
            <a:r>
              <a:rPr lang="en-US" sz="2000" b="0" i="0" u="none" strike="noStrike" cap="none" baseline="0" dirty="0">
                <a:solidFill>
                  <a:srgbClr val="000000"/>
                </a:solidFill>
                <a:latin typeface="Arial"/>
                <a:ea typeface="Arial"/>
                <a:cs typeface="Arial"/>
                <a:sym typeface="Arial"/>
                <a:rtl val="0"/>
              </a:rPr>
              <a:t>“Change in relationship with Others” (p.207)</a:t>
            </a:r>
          </a:p>
        </p:txBody>
      </p:sp>
    </p:spTree>
    <p:extLst>
      <p:ext uri="{BB962C8B-B14F-4D97-AF65-F5344CB8AC3E}">
        <p14:creationId xmlns:p14="http://schemas.microsoft.com/office/powerpoint/2010/main" val="106902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9"/>
          <p:cNvSpPr txBox="1">
            <a:spLocks noGrp="1"/>
          </p:cNvSpPr>
          <p:nvPr>
            <p:ph type="title"/>
          </p:nvPr>
        </p:nvSpPr>
        <p:spPr>
          <a:xfrm>
            <a:off x="758675" y="722925"/>
            <a:ext cx="10515600" cy="1325700"/>
          </a:xfrm>
          <a:prstGeom prst="rect">
            <a:avLst/>
          </a:prstGeom>
          <a:noFill/>
          <a:ln>
            <a:noFill/>
          </a:ln>
        </p:spPr>
        <p:txBody>
          <a:bodyPr spcFirstLastPara="1" wrap="square" lIns="91425" tIns="45700" rIns="91425" bIns="45700" anchor="ctr" anchorCtr="0">
            <a:noAutofit/>
          </a:bodyPr>
          <a:lstStyle/>
          <a:p>
            <a:pPr marL="342900" lvl="0" indent="-190500" algn="ctr" rtl="0">
              <a:lnSpc>
                <a:spcPct val="80000"/>
              </a:lnSpc>
              <a:spcBef>
                <a:spcPts val="2400"/>
              </a:spcBef>
              <a:spcAft>
                <a:spcPts val="0"/>
              </a:spcAft>
              <a:buClr>
                <a:srgbClr val="BAABE3"/>
              </a:buClr>
              <a:buFont typeface="Arial"/>
              <a:buNone/>
            </a:pPr>
            <a:r>
              <a:rPr lang="en-US" sz="4800">
                <a:latin typeface="Galdeano"/>
                <a:ea typeface="Galdeano"/>
                <a:cs typeface="Galdeano"/>
                <a:sym typeface="Galdeano"/>
              </a:rPr>
              <a:t>University Elementary German, online</a:t>
            </a:r>
            <a:endParaRPr sz="4800" b="0" i="0" u="none" strike="noStrike" cap="none">
              <a:solidFill>
                <a:schemeClr val="dk1"/>
              </a:solidFill>
              <a:latin typeface="Calibri"/>
              <a:ea typeface="Calibri"/>
              <a:cs typeface="Calibri"/>
              <a:sym typeface="Calibri"/>
            </a:endParaRPr>
          </a:p>
        </p:txBody>
      </p:sp>
      <p:sp>
        <p:nvSpPr>
          <p:cNvPr id="514" name="Google Shape;514;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342900" lvl="0" indent="-190500" algn="l" rtl="0">
              <a:lnSpc>
                <a:spcPct val="80000"/>
              </a:lnSpc>
              <a:spcBef>
                <a:spcPts val="2400"/>
              </a:spcBef>
              <a:spcAft>
                <a:spcPts val="0"/>
              </a:spcAft>
              <a:buClr>
                <a:srgbClr val="BAABE3"/>
              </a:buClr>
              <a:buFont typeface="Arial"/>
              <a:buNone/>
            </a:pPr>
            <a:endParaRPr sz="3000">
              <a:latin typeface="Galdeano"/>
              <a:ea typeface="Galdeano"/>
              <a:cs typeface="Galdeano"/>
              <a:sym typeface="Galdeano"/>
            </a:endParaRPr>
          </a:p>
          <a:p>
            <a:pPr marL="342900" lvl="0" indent="-190500" algn="l" rtl="0">
              <a:lnSpc>
                <a:spcPct val="80000"/>
              </a:lnSpc>
              <a:spcBef>
                <a:spcPts val="2400"/>
              </a:spcBef>
              <a:spcAft>
                <a:spcPts val="0"/>
              </a:spcAft>
              <a:buClr>
                <a:srgbClr val="BAABE3"/>
              </a:buClr>
              <a:buFont typeface="Arial"/>
              <a:buNone/>
            </a:pPr>
            <a:r>
              <a:rPr lang="en-US" sz="3000">
                <a:latin typeface="Galdeano"/>
                <a:ea typeface="Galdeano"/>
                <a:cs typeface="Galdeano"/>
                <a:sym typeface="Galdeano"/>
              </a:rPr>
              <a:t>IC Online: Fostering the Development of Intercultural Competence in Virtual Language Classrooms, University Elementary German </a:t>
            </a:r>
            <a:endParaRPr sz="3000">
              <a:latin typeface="Galdeano"/>
              <a:ea typeface="Galdeano"/>
              <a:cs typeface="Galdeano"/>
              <a:sym typeface="Galdeano"/>
            </a:endParaRPr>
          </a:p>
          <a:p>
            <a:pPr marL="342900" lvl="0" indent="-190500" algn="l" rtl="0">
              <a:lnSpc>
                <a:spcPct val="80000"/>
              </a:lnSpc>
              <a:spcBef>
                <a:spcPts val="2400"/>
              </a:spcBef>
              <a:spcAft>
                <a:spcPts val="0"/>
              </a:spcAft>
              <a:buClr>
                <a:srgbClr val="BAABE3"/>
              </a:buClr>
              <a:buFont typeface="Arial"/>
              <a:buNone/>
            </a:pPr>
            <a:endParaRPr sz="3000">
              <a:latin typeface="Galdeano"/>
              <a:ea typeface="Galdeano"/>
              <a:cs typeface="Galdeano"/>
              <a:sym typeface="Galdeano"/>
            </a:endParaRPr>
          </a:p>
          <a:p>
            <a:pPr marL="342900" lvl="0" indent="-190500" algn="l" rtl="0">
              <a:lnSpc>
                <a:spcPct val="80000"/>
              </a:lnSpc>
              <a:spcBef>
                <a:spcPts val="2400"/>
              </a:spcBef>
              <a:spcAft>
                <a:spcPts val="0"/>
              </a:spcAft>
              <a:buClr>
                <a:srgbClr val="BAABE3"/>
              </a:buClr>
              <a:buFont typeface="Arial"/>
              <a:buNone/>
            </a:pPr>
            <a:r>
              <a:rPr lang="en-US" sz="3000">
                <a:latin typeface="Galdeano"/>
                <a:ea typeface="Galdeano"/>
                <a:cs typeface="Galdeano"/>
                <a:sym typeface="Galdeano"/>
              </a:rPr>
              <a:t>(Manuela Wagner and Niko Tracksdorf)</a:t>
            </a:r>
            <a:endParaRPr sz="3000" b="0" i="0" u="none" strike="noStrike" cap="none">
              <a:solidFill>
                <a:schemeClr val="dk1"/>
              </a:solidFill>
              <a:latin typeface="Calibri"/>
              <a:ea typeface="Calibri"/>
              <a:cs typeface="Calibri"/>
              <a:sym typeface="Calibri"/>
            </a:endParaRPr>
          </a:p>
        </p:txBody>
      </p:sp>
      <p:sp>
        <p:nvSpPr>
          <p:cNvPr id="515" name="Google Shape;515;p6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3081218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C8676-B57B-E84E-B96A-7FEFF9854313}"/>
              </a:ext>
            </a:extLst>
          </p:cNvPr>
          <p:cNvSpPr>
            <a:spLocks noGrp="1"/>
          </p:cNvSpPr>
          <p:nvPr>
            <p:ph type="title"/>
          </p:nvPr>
        </p:nvSpPr>
        <p:spPr/>
        <p:txBody>
          <a:bodyPr/>
          <a:lstStyle/>
          <a:p>
            <a:r>
              <a:rPr lang="en-US" b="1" dirty="0"/>
              <a:t>Outcomes in Argentina</a:t>
            </a:r>
          </a:p>
        </p:txBody>
      </p:sp>
      <p:sp>
        <p:nvSpPr>
          <p:cNvPr id="6" name="Rectangle 5">
            <a:extLst>
              <a:ext uri="{FF2B5EF4-FFF2-40B4-BE49-F238E27FC236}">
                <a16:creationId xmlns:a16="http://schemas.microsoft.com/office/drawing/2014/main" id="{D3FA5363-1A68-F046-A541-BD4D087BCF84}"/>
              </a:ext>
            </a:extLst>
          </p:cNvPr>
          <p:cNvSpPr/>
          <p:nvPr/>
        </p:nvSpPr>
        <p:spPr>
          <a:xfrm>
            <a:off x="1113182" y="1761996"/>
            <a:ext cx="10148375" cy="4630435"/>
          </a:xfrm>
          <a:prstGeom prst="rect">
            <a:avLst/>
          </a:prstGeom>
        </p:spPr>
        <p:txBody>
          <a:bodyPr wrap="square">
            <a:spAutoFit/>
          </a:bodyPr>
          <a:lstStyle/>
          <a:p>
            <a:pPr fontAlgn="base">
              <a:lnSpc>
                <a:spcPct val="115000"/>
              </a:lnSpc>
              <a:spcAft>
                <a:spcPts val="1200"/>
              </a:spcAft>
            </a:pPr>
            <a:r>
              <a:rPr lang="en-GB" sz="2800" dirty="0">
                <a:latin typeface="Times New Roman" panose="02020603050405020304" pitchFamily="18" charset="0"/>
                <a:ea typeface="MS PGothic" panose="020B0600070205080204" pitchFamily="34" charset="-128"/>
                <a:cs typeface="Verdana" panose="020B0604030504040204" pitchFamily="34" charset="0"/>
              </a:rPr>
              <a:t>Argentinian students </a:t>
            </a:r>
          </a:p>
          <a:p>
            <a:pPr marL="285750" indent="-285750" fontAlgn="base">
              <a:lnSpc>
                <a:spcPct val="115000"/>
              </a:lnSpc>
              <a:spcAft>
                <a:spcPts val="1200"/>
              </a:spcAft>
              <a:buFont typeface="Arial" panose="020B0604020202020204" pitchFamily="34" charset="0"/>
              <a:buChar char="•"/>
            </a:pPr>
            <a:r>
              <a:rPr lang="en-GB" sz="2800" dirty="0">
                <a:latin typeface="Times New Roman" panose="02020603050405020304" pitchFamily="18" charset="0"/>
                <a:ea typeface="MS PGothic" panose="020B0600070205080204" pitchFamily="34" charset="-128"/>
                <a:cs typeface="Verdana" panose="020B0604030504040204" pitchFamily="34" charset="0"/>
              </a:rPr>
              <a:t>created videos and songs</a:t>
            </a:r>
          </a:p>
          <a:p>
            <a:pPr marL="285750" indent="-285750" fontAlgn="base">
              <a:lnSpc>
                <a:spcPct val="115000"/>
              </a:lnSpc>
              <a:spcAft>
                <a:spcPts val="1200"/>
              </a:spcAft>
              <a:buFont typeface="Arial" panose="020B0604020202020204" pitchFamily="34" charset="0"/>
              <a:buChar char="•"/>
            </a:pPr>
            <a:r>
              <a:rPr lang="en-GB" sz="2800" dirty="0">
                <a:latin typeface="Times New Roman" panose="02020603050405020304" pitchFamily="18" charset="0"/>
                <a:ea typeface="MS PGothic" panose="020B0600070205080204" pitchFamily="34" charset="-128"/>
                <a:cs typeface="Verdana" panose="020B0604030504040204" pitchFamily="34" charset="0"/>
              </a:rPr>
              <a:t> shared them in a </a:t>
            </a:r>
            <a:r>
              <a:rPr lang="en-GB" sz="2800" dirty="0">
                <a:latin typeface="Times New Roman" panose="02020603050405020304" pitchFamily="18" charset="0"/>
                <a:ea typeface="MS PGothic" panose="020B0600070205080204" pitchFamily="34" charset="-128"/>
                <a:cs typeface="Verdana" panose="020B0604030504040204" pitchFamily="34" charset="0"/>
                <a:hlinkClick r:id="rId2"/>
              </a:rPr>
              <a:t>Facebook</a:t>
            </a:r>
            <a:r>
              <a:rPr lang="en-GB" sz="2800" dirty="0">
                <a:latin typeface="Times New Roman" panose="02020603050405020304" pitchFamily="18" charset="0"/>
                <a:ea typeface="MS PGothic" panose="020B0600070205080204" pitchFamily="34" charset="-128"/>
                <a:cs typeface="Verdana" panose="020B0604030504040204" pitchFamily="34" charset="0"/>
              </a:rPr>
              <a:t> group, designed by themselves.</a:t>
            </a:r>
          </a:p>
          <a:p>
            <a:pPr marL="285750" indent="-285750" fontAlgn="base">
              <a:lnSpc>
                <a:spcPct val="115000"/>
              </a:lnSpc>
              <a:spcAft>
                <a:spcPts val="1200"/>
              </a:spcAft>
              <a:buFont typeface="Arial" panose="020B0604020202020204" pitchFamily="34" charset="0"/>
              <a:buChar char="•"/>
            </a:pPr>
            <a:r>
              <a:rPr lang="en-GB" sz="2800" dirty="0">
                <a:latin typeface="Times New Roman" panose="02020603050405020304" pitchFamily="18" charset="0"/>
                <a:ea typeface="MS PGothic" panose="020B0600070205080204" pitchFamily="34" charset="-128"/>
                <a:cs typeface="Verdana" panose="020B0604030504040204" pitchFamily="34" charset="0"/>
              </a:rPr>
              <a:t>were interviewed by a local journalist and got the collaborative posters published in the </a:t>
            </a:r>
            <a:r>
              <a:rPr lang="en-GB" sz="2800" dirty="0">
                <a:latin typeface="Times New Roman" panose="02020603050405020304" pitchFamily="18" charset="0"/>
                <a:ea typeface="MS PGothic" panose="020B0600070205080204" pitchFamily="34" charset="-128"/>
                <a:cs typeface="Verdana" panose="020B0604030504040204" pitchFamily="34" charset="0"/>
                <a:hlinkClick r:id="rId3"/>
              </a:rPr>
              <a:t>local newspaper</a:t>
            </a:r>
            <a:r>
              <a:rPr lang="en-GB" sz="2800" dirty="0">
                <a:latin typeface="Times New Roman" panose="02020603050405020304" pitchFamily="18" charset="0"/>
                <a:ea typeface="MS PGothic" panose="020B0600070205080204" pitchFamily="34" charset="-128"/>
                <a:cs typeface="Verdana" panose="020B0604030504040204" pitchFamily="34" charset="0"/>
              </a:rPr>
              <a:t> </a:t>
            </a:r>
          </a:p>
          <a:p>
            <a:pPr marL="285750" indent="-285750" fontAlgn="base">
              <a:lnSpc>
                <a:spcPct val="115000"/>
              </a:lnSpc>
              <a:spcAft>
                <a:spcPts val="1200"/>
              </a:spcAft>
              <a:buFont typeface="Arial" panose="020B0604020202020204" pitchFamily="34" charset="0"/>
              <a:buChar char="•"/>
            </a:pPr>
            <a:r>
              <a:rPr lang="en-GB" sz="2800" dirty="0">
                <a:latin typeface="Times New Roman" panose="02020603050405020304" pitchFamily="18" charset="0"/>
                <a:ea typeface="MS PGothic" panose="020B0600070205080204" pitchFamily="34" charset="-128"/>
                <a:cs typeface="Verdana" panose="020B0604030504040204" pitchFamily="34" charset="0"/>
              </a:rPr>
              <a:t>printed the posters and distributed them in a kermes (a day when families gather at school to play games and share some time with their pupils, organized annually by the school); </a:t>
            </a:r>
            <a:endParaRPr lang="en-US" sz="2800" dirty="0">
              <a:effectLst/>
              <a:latin typeface="Verdana" panose="020B0604030504040204" pitchFamily="34" charset="0"/>
              <a:ea typeface="MS PGothic" panose="020B0600070205080204" pitchFamily="34" charset="-128"/>
              <a:cs typeface="Verdana" panose="020B0604030504040204" pitchFamily="34" charset="0"/>
            </a:endParaRPr>
          </a:p>
        </p:txBody>
      </p:sp>
    </p:spTree>
    <p:extLst>
      <p:ext uri="{BB962C8B-B14F-4D97-AF65-F5344CB8AC3E}">
        <p14:creationId xmlns:p14="http://schemas.microsoft.com/office/powerpoint/2010/main" val="200627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DEDED"/>
              </a:buClr>
              <a:buFont typeface="Corbel"/>
              <a:buNone/>
            </a:pPr>
            <a:r>
              <a:rPr lang="en-US">
                <a:solidFill>
                  <a:srgbClr val="000000"/>
                </a:solidFill>
              </a:rPr>
              <a:t>Aussehen (</a:t>
            </a:r>
            <a:r>
              <a:rPr lang="en-US" sz="4400" b="0" i="0" u="none" strike="noStrike" cap="none">
                <a:solidFill>
                  <a:srgbClr val="000000"/>
                </a:solidFill>
                <a:latin typeface="Corbel"/>
                <a:ea typeface="Corbel"/>
                <a:cs typeface="Corbel"/>
                <a:sym typeface="Corbel"/>
              </a:rPr>
              <a:t>Appear</a:t>
            </a:r>
            <a:r>
              <a:rPr lang="en-US">
                <a:solidFill>
                  <a:srgbClr val="000000"/>
                </a:solidFill>
              </a:rPr>
              <a:t>ance)</a:t>
            </a:r>
            <a:endParaRPr sz="4400" b="0" i="0" u="none" strike="noStrike" cap="none">
              <a:solidFill>
                <a:srgbClr val="000000"/>
              </a:solidFill>
              <a:latin typeface="Corbel"/>
              <a:ea typeface="Corbel"/>
              <a:cs typeface="Corbel"/>
              <a:sym typeface="Corbel"/>
            </a:endParaRPr>
          </a:p>
        </p:txBody>
      </p:sp>
      <p:pic>
        <p:nvPicPr>
          <p:cNvPr id="521" name="Google Shape;521;p70"/>
          <p:cNvPicPr preferRelativeResize="0"/>
          <p:nvPr/>
        </p:nvPicPr>
        <p:blipFill rotWithShape="1">
          <a:blip r:embed="rId3">
            <a:alphaModFix/>
          </a:blip>
          <a:srcRect/>
          <a:stretch/>
        </p:blipFill>
        <p:spPr>
          <a:xfrm>
            <a:off x="911425" y="1988840"/>
            <a:ext cx="4752528" cy="3169219"/>
          </a:xfrm>
          <a:prstGeom prst="rect">
            <a:avLst/>
          </a:prstGeom>
          <a:noFill/>
          <a:ln>
            <a:noFill/>
          </a:ln>
        </p:spPr>
      </p:pic>
      <p:sp>
        <p:nvSpPr>
          <p:cNvPr id="522" name="Google Shape;522;p70"/>
          <p:cNvSpPr txBox="1"/>
          <p:nvPr/>
        </p:nvSpPr>
        <p:spPr>
          <a:xfrm>
            <a:off x="8400256" y="764704"/>
            <a:ext cx="2496277"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lt1"/>
                </a:solidFill>
                <a:latin typeface="Corbel"/>
                <a:ea typeface="Corbel"/>
                <a:cs typeface="Corbel"/>
                <a:sym typeface="Corbel"/>
              </a:rPr>
              <a:t>Wer ist ?</a:t>
            </a:r>
            <a:endParaRPr/>
          </a:p>
          <a:p>
            <a:pPr marL="457200" marR="0" lvl="1" indent="0" algn="l" rtl="0">
              <a:spcBef>
                <a:spcPts val="0"/>
              </a:spcBef>
              <a:spcAft>
                <a:spcPts val="0"/>
              </a:spcAft>
              <a:buNone/>
            </a:pPr>
            <a:r>
              <a:rPr lang="en-US" sz="1800" b="0" i="0" u="none" strike="noStrike" cap="none">
                <a:solidFill>
                  <a:schemeClr val="lt1"/>
                </a:solidFill>
                <a:latin typeface="Corbel"/>
                <a:ea typeface="Corbel"/>
                <a:cs typeface="Corbel"/>
                <a:sym typeface="Corbel"/>
              </a:rPr>
              <a:t>blond</a:t>
            </a:r>
            <a:endParaRPr/>
          </a:p>
          <a:p>
            <a:pPr marL="457200" marR="0" lvl="1" indent="0" algn="l" rtl="0">
              <a:spcBef>
                <a:spcPts val="0"/>
              </a:spcBef>
              <a:spcAft>
                <a:spcPts val="0"/>
              </a:spcAft>
              <a:buNone/>
            </a:pPr>
            <a:r>
              <a:rPr lang="en-US" sz="1800" b="0" i="0" u="none" strike="noStrike" cap="none">
                <a:solidFill>
                  <a:schemeClr val="lt1"/>
                </a:solidFill>
                <a:latin typeface="Corbel"/>
                <a:ea typeface="Corbel"/>
                <a:cs typeface="Corbel"/>
                <a:sym typeface="Corbel"/>
              </a:rPr>
              <a:t>groß</a:t>
            </a:r>
            <a:endParaRPr/>
          </a:p>
          <a:p>
            <a:pPr marL="457200" marR="0" lvl="1" indent="0" algn="l" rtl="0">
              <a:spcBef>
                <a:spcPts val="0"/>
              </a:spcBef>
              <a:spcAft>
                <a:spcPts val="0"/>
              </a:spcAft>
              <a:buNone/>
            </a:pPr>
            <a:r>
              <a:rPr lang="en-US" sz="1800" b="0" i="0" u="none" strike="noStrike" cap="none">
                <a:solidFill>
                  <a:schemeClr val="lt1"/>
                </a:solidFill>
                <a:latin typeface="Corbel"/>
                <a:ea typeface="Corbel"/>
                <a:cs typeface="Corbel"/>
                <a:sym typeface="Corbel"/>
              </a:rPr>
              <a:t>klein</a:t>
            </a:r>
            <a:endParaRPr/>
          </a:p>
          <a:p>
            <a:pPr marL="457200" marR="0" lvl="1" indent="0" algn="l" rtl="0">
              <a:spcBef>
                <a:spcPts val="0"/>
              </a:spcBef>
              <a:spcAft>
                <a:spcPts val="0"/>
              </a:spcAft>
              <a:buNone/>
            </a:pPr>
            <a:r>
              <a:rPr lang="en-US" sz="1800" b="0" i="0" u="none" strike="noStrike" cap="none">
                <a:solidFill>
                  <a:schemeClr val="lt1"/>
                </a:solidFill>
                <a:latin typeface="Corbel"/>
                <a:ea typeface="Corbel"/>
                <a:cs typeface="Corbel"/>
                <a:sym typeface="Corbel"/>
              </a:rPr>
              <a:t>schlank</a:t>
            </a:r>
            <a:endParaRPr/>
          </a:p>
          <a:p>
            <a:pPr marL="457200" marR="0" lvl="1" indent="0" algn="l" rtl="0">
              <a:spcBef>
                <a:spcPts val="0"/>
              </a:spcBef>
              <a:spcAft>
                <a:spcPts val="0"/>
              </a:spcAft>
              <a:buNone/>
            </a:pPr>
            <a:r>
              <a:rPr lang="en-US" sz="1800" b="0" i="0" u="none" strike="noStrike" cap="none">
                <a:solidFill>
                  <a:schemeClr val="lt1"/>
                </a:solidFill>
                <a:latin typeface="Corbel"/>
                <a:ea typeface="Corbel"/>
                <a:cs typeface="Corbel"/>
                <a:sym typeface="Corbel"/>
              </a:rPr>
              <a:t>jung</a:t>
            </a:r>
            <a:endParaRPr/>
          </a:p>
          <a:p>
            <a:pPr marL="457200" marR="0" lvl="1" indent="0" algn="l" rtl="0">
              <a:spcBef>
                <a:spcPts val="0"/>
              </a:spcBef>
              <a:spcAft>
                <a:spcPts val="0"/>
              </a:spcAft>
              <a:buNone/>
            </a:pPr>
            <a:r>
              <a:rPr lang="en-US" sz="1800" b="0" i="0" u="none" strike="noStrike" cap="none">
                <a:solidFill>
                  <a:schemeClr val="lt1"/>
                </a:solidFill>
                <a:latin typeface="Corbel"/>
                <a:ea typeface="Corbel"/>
                <a:cs typeface="Corbel"/>
                <a:sym typeface="Corbel"/>
              </a:rPr>
              <a:t>alt</a:t>
            </a:r>
            <a:endParaRPr/>
          </a:p>
          <a:p>
            <a:pPr marL="457200" marR="0" lvl="1" indent="0" algn="l"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523" name="Google Shape;523;p70"/>
          <p:cNvSpPr txBox="1"/>
          <p:nvPr/>
        </p:nvSpPr>
        <p:spPr>
          <a:xfrm>
            <a:off x="8396651" y="3472606"/>
            <a:ext cx="2639355" cy="25853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lt1"/>
                </a:solidFill>
                <a:latin typeface="Corbel"/>
                <a:ea typeface="Corbel"/>
                <a:cs typeface="Corbel"/>
                <a:sym typeface="Corbel"/>
              </a:rPr>
              <a:t>Wer hat ?</a:t>
            </a:r>
            <a:endParaRPr/>
          </a:p>
          <a:p>
            <a:pPr marL="457200" marR="0" lvl="1" indent="0" algn="l" rtl="0">
              <a:spcBef>
                <a:spcPts val="0"/>
              </a:spcBef>
              <a:spcAft>
                <a:spcPts val="0"/>
              </a:spcAft>
              <a:buNone/>
            </a:pPr>
            <a:r>
              <a:rPr lang="en-US" sz="1800" b="0" i="0" u="none" strike="noStrike" cap="none">
                <a:solidFill>
                  <a:schemeClr val="lt1"/>
                </a:solidFill>
                <a:latin typeface="Corbel"/>
                <a:ea typeface="Corbel"/>
                <a:cs typeface="Corbel"/>
                <a:sym typeface="Corbel"/>
              </a:rPr>
              <a:t>braunes Haar</a:t>
            </a:r>
            <a:endParaRPr/>
          </a:p>
          <a:p>
            <a:pPr marL="457200" marR="0" lvl="1" indent="0" algn="l" rtl="0">
              <a:spcBef>
                <a:spcPts val="0"/>
              </a:spcBef>
              <a:spcAft>
                <a:spcPts val="0"/>
              </a:spcAft>
              <a:buNone/>
            </a:pPr>
            <a:r>
              <a:rPr lang="en-US" sz="1800" b="0" i="0" u="none" strike="noStrike" cap="none">
                <a:solidFill>
                  <a:schemeClr val="lt1"/>
                </a:solidFill>
                <a:latin typeface="Corbel"/>
                <a:ea typeface="Corbel"/>
                <a:cs typeface="Corbel"/>
                <a:sym typeface="Corbel"/>
              </a:rPr>
              <a:t>graues Haar</a:t>
            </a:r>
            <a:endParaRPr/>
          </a:p>
          <a:p>
            <a:pPr marL="457200" marR="0" lvl="1" indent="0" algn="l" rtl="0">
              <a:spcBef>
                <a:spcPts val="0"/>
              </a:spcBef>
              <a:spcAft>
                <a:spcPts val="0"/>
              </a:spcAft>
              <a:buNone/>
            </a:pPr>
            <a:r>
              <a:rPr lang="en-US" sz="1800" b="0" i="0" u="none" strike="noStrike" cap="none">
                <a:solidFill>
                  <a:schemeClr val="lt1"/>
                </a:solidFill>
                <a:latin typeface="Corbel"/>
                <a:ea typeface="Corbel"/>
                <a:cs typeface="Corbel"/>
                <a:sym typeface="Corbel"/>
              </a:rPr>
              <a:t>kurzes Haar</a:t>
            </a:r>
            <a:endParaRPr/>
          </a:p>
          <a:p>
            <a:pPr marL="457200" marR="0" lvl="1" indent="0" algn="l" rtl="0">
              <a:spcBef>
                <a:spcPts val="0"/>
              </a:spcBef>
              <a:spcAft>
                <a:spcPts val="0"/>
              </a:spcAft>
              <a:buNone/>
            </a:pPr>
            <a:r>
              <a:rPr lang="en-US" sz="1800" b="0" i="0" u="none" strike="noStrike" cap="none">
                <a:solidFill>
                  <a:schemeClr val="lt1"/>
                </a:solidFill>
                <a:latin typeface="Corbel"/>
                <a:ea typeface="Corbel"/>
                <a:cs typeface="Corbel"/>
                <a:sym typeface="Corbel"/>
              </a:rPr>
              <a:t>langes Haar</a:t>
            </a:r>
            <a:endParaRPr/>
          </a:p>
          <a:p>
            <a:pPr marL="457200" marR="0" lvl="1" indent="0" algn="l" rtl="0">
              <a:spcBef>
                <a:spcPts val="0"/>
              </a:spcBef>
              <a:spcAft>
                <a:spcPts val="0"/>
              </a:spcAft>
              <a:buNone/>
            </a:pPr>
            <a:r>
              <a:rPr lang="en-US" sz="1800" b="0" i="0" u="none" strike="noStrike" cap="none">
                <a:solidFill>
                  <a:schemeClr val="lt1"/>
                </a:solidFill>
                <a:latin typeface="Corbel"/>
                <a:ea typeface="Corbel"/>
                <a:cs typeface="Corbel"/>
                <a:sym typeface="Corbel"/>
              </a:rPr>
              <a:t>einen Bart</a:t>
            </a:r>
            <a:endParaRPr/>
          </a:p>
          <a:p>
            <a:pPr marL="457200" marR="0" lvl="1" indent="0" algn="l" rtl="0">
              <a:spcBef>
                <a:spcPts val="0"/>
              </a:spcBef>
              <a:spcAft>
                <a:spcPts val="0"/>
              </a:spcAft>
              <a:buNone/>
            </a:pPr>
            <a:r>
              <a:rPr lang="en-US" sz="1800" b="0" i="0" u="none" strike="noStrike" cap="none">
                <a:solidFill>
                  <a:schemeClr val="lt1"/>
                </a:solidFill>
                <a:latin typeface="Corbel"/>
                <a:ea typeface="Corbel"/>
                <a:cs typeface="Corbel"/>
                <a:sym typeface="Corbel"/>
              </a:rPr>
              <a:t>blaue Augen</a:t>
            </a:r>
            <a:endParaRPr/>
          </a:p>
          <a:p>
            <a:pPr marL="457200" marR="0" lvl="1" indent="0" algn="l" rtl="0">
              <a:spcBef>
                <a:spcPts val="0"/>
              </a:spcBef>
              <a:spcAft>
                <a:spcPts val="0"/>
              </a:spcAft>
              <a:buNone/>
            </a:pPr>
            <a:r>
              <a:rPr lang="en-US" sz="1800" b="0" i="0" u="none" strike="noStrike" cap="none">
                <a:solidFill>
                  <a:schemeClr val="lt1"/>
                </a:solidFill>
                <a:latin typeface="Corbel"/>
                <a:ea typeface="Corbel"/>
                <a:cs typeface="Corbel"/>
                <a:sym typeface="Corbel"/>
              </a:rPr>
              <a:t>braune Augen</a:t>
            </a:r>
            <a:endParaRPr/>
          </a:p>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524" name="Google Shape;524;p70"/>
          <p:cNvSpPr txBox="1">
            <a:spLocks noGrp="1"/>
          </p:cNvSpPr>
          <p:nvPr>
            <p:ph type="sldNum" idx="12"/>
          </p:nvPr>
        </p:nvSpPr>
        <p:spPr>
          <a:xfrm>
            <a:off x="8610600" y="635635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3252221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DEDED"/>
              </a:buClr>
              <a:buFont typeface="Corbel"/>
              <a:buNone/>
            </a:pPr>
            <a:r>
              <a:rPr lang="en-US" sz="4400" b="0" i="0" u="none" strike="noStrike" cap="none">
                <a:solidFill>
                  <a:srgbClr val="000000"/>
                </a:solidFill>
                <a:latin typeface="Corbel"/>
                <a:ea typeface="Corbel"/>
                <a:cs typeface="Corbel"/>
                <a:sym typeface="Corbel"/>
              </a:rPr>
              <a:t>Kleidung (Cloth</a:t>
            </a:r>
            <a:r>
              <a:rPr lang="en-US">
                <a:solidFill>
                  <a:srgbClr val="000000"/>
                </a:solidFill>
              </a:rPr>
              <a:t>es)</a:t>
            </a:r>
            <a:endParaRPr sz="4400" b="0" i="0" u="none" strike="noStrike" cap="none">
              <a:solidFill>
                <a:srgbClr val="000000"/>
              </a:solidFill>
              <a:latin typeface="Corbel"/>
              <a:ea typeface="Corbel"/>
              <a:cs typeface="Corbel"/>
              <a:sym typeface="Corbel"/>
            </a:endParaRPr>
          </a:p>
        </p:txBody>
      </p:sp>
      <p:pic>
        <p:nvPicPr>
          <p:cNvPr id="530" name="Google Shape;530;p71"/>
          <p:cNvPicPr preferRelativeResize="0"/>
          <p:nvPr/>
        </p:nvPicPr>
        <p:blipFill rotWithShape="1">
          <a:blip r:embed="rId3">
            <a:alphaModFix/>
          </a:blip>
          <a:srcRect/>
          <a:stretch/>
        </p:blipFill>
        <p:spPr>
          <a:xfrm>
            <a:off x="4169179" y="1704429"/>
            <a:ext cx="1238147" cy="2219233"/>
          </a:xfrm>
          <a:prstGeom prst="rect">
            <a:avLst/>
          </a:prstGeom>
          <a:noFill/>
          <a:ln>
            <a:noFill/>
          </a:ln>
        </p:spPr>
      </p:pic>
      <p:pic>
        <p:nvPicPr>
          <p:cNvPr id="531" name="Google Shape;531;p71"/>
          <p:cNvPicPr preferRelativeResize="0"/>
          <p:nvPr/>
        </p:nvPicPr>
        <p:blipFill rotWithShape="1">
          <a:blip r:embed="rId4">
            <a:alphaModFix/>
          </a:blip>
          <a:srcRect/>
          <a:stretch/>
        </p:blipFill>
        <p:spPr>
          <a:xfrm>
            <a:off x="1080539" y="1637755"/>
            <a:ext cx="1905000" cy="2255958"/>
          </a:xfrm>
          <a:prstGeom prst="rect">
            <a:avLst/>
          </a:prstGeom>
          <a:noFill/>
          <a:ln>
            <a:noFill/>
          </a:ln>
        </p:spPr>
      </p:pic>
      <p:pic>
        <p:nvPicPr>
          <p:cNvPr id="532" name="Google Shape;532;p71"/>
          <p:cNvPicPr preferRelativeResize="0"/>
          <p:nvPr/>
        </p:nvPicPr>
        <p:blipFill rotWithShape="1">
          <a:blip r:embed="rId5">
            <a:alphaModFix/>
          </a:blip>
          <a:srcRect/>
          <a:stretch/>
        </p:blipFill>
        <p:spPr>
          <a:xfrm>
            <a:off x="6687277" y="1556792"/>
            <a:ext cx="1428750" cy="2511582"/>
          </a:xfrm>
          <a:prstGeom prst="rect">
            <a:avLst/>
          </a:prstGeom>
          <a:noFill/>
          <a:ln>
            <a:noFill/>
          </a:ln>
        </p:spPr>
      </p:pic>
      <p:pic>
        <p:nvPicPr>
          <p:cNvPr id="533" name="Google Shape;533;p71"/>
          <p:cNvPicPr preferRelativeResize="0"/>
          <p:nvPr/>
        </p:nvPicPr>
        <p:blipFill rotWithShape="1">
          <a:blip r:embed="rId6">
            <a:alphaModFix/>
          </a:blip>
          <a:srcRect/>
          <a:stretch/>
        </p:blipFill>
        <p:spPr>
          <a:xfrm>
            <a:off x="9279566" y="1637755"/>
            <a:ext cx="1428750" cy="2348656"/>
          </a:xfrm>
          <a:prstGeom prst="rect">
            <a:avLst/>
          </a:prstGeom>
          <a:noFill/>
          <a:ln>
            <a:noFill/>
          </a:ln>
        </p:spPr>
      </p:pic>
      <p:sp>
        <p:nvSpPr>
          <p:cNvPr id="534" name="Google Shape;534;p71"/>
          <p:cNvSpPr txBox="1"/>
          <p:nvPr/>
        </p:nvSpPr>
        <p:spPr>
          <a:xfrm>
            <a:off x="3023659" y="4293096"/>
            <a:ext cx="5856651"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orbel"/>
                <a:ea typeface="Corbel"/>
                <a:cs typeface="Corbel"/>
                <a:sym typeface="Corbel"/>
              </a:rPr>
              <a:t>Wer im Deutschkurs trägt ?</a:t>
            </a:r>
            <a:endParaRPr/>
          </a:p>
          <a:p>
            <a:pPr marL="0" marR="0" lvl="0" indent="0" algn="l" rtl="0">
              <a:spcBef>
                <a:spcPts val="0"/>
              </a:spcBef>
              <a:spcAft>
                <a:spcPts val="0"/>
              </a:spcAft>
              <a:buNone/>
            </a:pPr>
            <a:r>
              <a:rPr lang="en-US" sz="1800">
                <a:solidFill>
                  <a:schemeClr val="lt1"/>
                </a:solidFill>
                <a:latin typeface="Corbel"/>
                <a:ea typeface="Corbel"/>
                <a:cs typeface="Corbel"/>
                <a:sym typeface="Corbel"/>
              </a:rPr>
              <a:t>	eine Bluse	einen Rock</a:t>
            </a:r>
            <a:endParaRPr/>
          </a:p>
          <a:p>
            <a:pPr marL="0" marR="0" lvl="0" indent="0" algn="l" rtl="0">
              <a:spcBef>
                <a:spcPts val="0"/>
              </a:spcBef>
              <a:spcAft>
                <a:spcPts val="0"/>
              </a:spcAft>
              <a:buNone/>
            </a:pPr>
            <a:r>
              <a:rPr lang="en-US" sz="1800">
                <a:solidFill>
                  <a:schemeClr val="lt1"/>
                </a:solidFill>
                <a:latin typeface="Corbel"/>
                <a:ea typeface="Corbel"/>
                <a:cs typeface="Corbel"/>
                <a:sym typeface="Corbel"/>
              </a:rPr>
              <a:t>	eine Jacke	ein Kleid</a:t>
            </a:r>
            <a:endParaRPr/>
          </a:p>
          <a:p>
            <a:pPr marL="0" marR="0" lvl="0" indent="0" algn="l" rtl="0">
              <a:spcBef>
                <a:spcPts val="0"/>
              </a:spcBef>
              <a:spcAft>
                <a:spcPts val="0"/>
              </a:spcAft>
              <a:buNone/>
            </a:pPr>
            <a:r>
              <a:rPr lang="en-US" sz="1800">
                <a:solidFill>
                  <a:schemeClr val="lt1"/>
                </a:solidFill>
                <a:latin typeface="Corbel"/>
                <a:ea typeface="Corbel"/>
                <a:cs typeface="Corbel"/>
                <a:sym typeface="Corbel"/>
              </a:rPr>
              <a:t>	Stiefel		ein Hemd</a:t>
            </a:r>
            <a:endParaRPr/>
          </a:p>
          <a:p>
            <a:pPr marL="0" marR="0" lvl="0" indent="0" algn="l" rtl="0">
              <a:spcBef>
                <a:spcPts val="0"/>
              </a:spcBef>
              <a:spcAft>
                <a:spcPts val="0"/>
              </a:spcAft>
              <a:buNone/>
            </a:pPr>
            <a:r>
              <a:rPr lang="en-US" sz="1800">
                <a:solidFill>
                  <a:schemeClr val="lt1"/>
                </a:solidFill>
                <a:latin typeface="Corbel"/>
                <a:ea typeface="Corbel"/>
                <a:cs typeface="Corbel"/>
                <a:sym typeface="Corbel"/>
              </a:rPr>
              <a:t>	eine Hose	einen Hut</a:t>
            </a:r>
            <a:endParaRPr/>
          </a:p>
          <a:p>
            <a:pPr marL="0" marR="0" lvl="0" indent="0" algn="l" rtl="0">
              <a:spcBef>
                <a:spcPts val="0"/>
              </a:spcBef>
              <a:spcAft>
                <a:spcPts val="0"/>
              </a:spcAft>
              <a:buNone/>
            </a:pPr>
            <a:r>
              <a:rPr lang="en-US" sz="1800">
                <a:solidFill>
                  <a:schemeClr val="lt1"/>
                </a:solidFill>
                <a:latin typeface="Corbel"/>
                <a:ea typeface="Corbel"/>
                <a:cs typeface="Corbel"/>
                <a:sym typeface="Corbel"/>
              </a:rPr>
              <a:t>	Sportschuhe	einen Pullover</a:t>
            </a:r>
            <a:endParaRPr/>
          </a:p>
          <a:p>
            <a:pPr marL="0" marR="0" lvl="0" indent="0" algn="l" rtl="0">
              <a:spcBef>
                <a:spcPts val="0"/>
              </a:spcBef>
              <a:spcAft>
                <a:spcPts val="0"/>
              </a:spcAft>
              <a:buNone/>
            </a:pPr>
            <a:r>
              <a:rPr lang="en-US" sz="1800">
                <a:solidFill>
                  <a:schemeClr val="lt1"/>
                </a:solidFill>
                <a:latin typeface="Corbel"/>
                <a:ea typeface="Corbel"/>
                <a:cs typeface="Corbel"/>
                <a:sym typeface="Corbel"/>
              </a:rPr>
              <a:t>	eine Krawatte	einen Anzug</a:t>
            </a:r>
            <a:endParaRPr/>
          </a:p>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535" name="Google Shape;535;p71"/>
          <p:cNvSpPr txBox="1">
            <a:spLocks noGrp="1"/>
          </p:cNvSpPr>
          <p:nvPr>
            <p:ph type="sldNum" idx="12"/>
          </p:nvPr>
        </p:nvSpPr>
        <p:spPr>
          <a:xfrm>
            <a:off x="8610600" y="635635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2136143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2"/>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DEDED"/>
              </a:buClr>
              <a:buSzPts val="1400"/>
              <a:buFont typeface="Corbel"/>
              <a:buNone/>
            </a:pPr>
            <a:r>
              <a:rPr lang="en-US" sz="4400" b="0" i="0" u="none" strike="noStrike" cap="none">
                <a:solidFill>
                  <a:srgbClr val="000000"/>
                </a:solidFill>
                <a:latin typeface="Corbel"/>
                <a:ea typeface="Corbel"/>
                <a:cs typeface="Corbel"/>
                <a:sym typeface="Corbel"/>
              </a:rPr>
              <a:t>Beschreibe die Person: Describe this person</a:t>
            </a:r>
            <a:endParaRPr>
              <a:solidFill>
                <a:srgbClr val="000000"/>
              </a:solidFill>
            </a:endParaRPr>
          </a:p>
        </p:txBody>
      </p:sp>
      <p:sp>
        <p:nvSpPr>
          <p:cNvPr id="541" name="Google Shape;541;p72"/>
          <p:cNvSpPr txBox="1">
            <a:spLocks noGrp="1"/>
          </p:cNvSpPr>
          <p:nvPr>
            <p:ph type="body" idx="1"/>
          </p:nvPr>
        </p:nvSpPr>
        <p:spPr>
          <a:xfrm>
            <a:off x="7808976" y="1825625"/>
            <a:ext cx="3544800" cy="4351200"/>
          </a:xfrm>
          <a:prstGeom prst="rect">
            <a:avLst/>
          </a:prstGeom>
          <a:noFill/>
          <a:ln>
            <a:noFill/>
          </a:ln>
        </p:spPr>
        <p:txBody>
          <a:bodyPr spcFirstLastPara="1" wrap="square" lIns="91425" tIns="45700" rIns="91425" bIns="45700" anchor="t" anchorCtr="0">
            <a:noAutofit/>
          </a:bodyPr>
          <a:lstStyle/>
          <a:p>
            <a:pPr marL="171450" marR="0" lvl="0" indent="-19050" algn="l" rtl="0">
              <a:lnSpc>
                <a:spcPct val="90000"/>
              </a:lnSpc>
              <a:spcBef>
                <a:spcPts val="0"/>
              </a:spcBef>
              <a:spcAft>
                <a:spcPts val="0"/>
              </a:spcAft>
              <a:buClr>
                <a:srgbClr val="EDEDED"/>
              </a:buClr>
              <a:buSzPts val="2400"/>
              <a:buFont typeface="Arial"/>
              <a:buNone/>
            </a:pPr>
            <a:r>
              <a:rPr lang="en-US" sz="2400" b="0" i="0" u="none" strike="noStrike" cap="none" dirty="0">
                <a:solidFill>
                  <a:schemeClr val="dk1"/>
                </a:solidFill>
                <a:latin typeface="Corbel"/>
                <a:ea typeface="Corbel"/>
                <a:cs typeface="Corbel"/>
                <a:sym typeface="Corbel"/>
              </a:rPr>
              <a:t>Heidi Klum</a:t>
            </a:r>
            <a:endParaRPr dirty="0"/>
          </a:p>
          <a:p>
            <a:pPr marL="171450" marR="0" lvl="0" indent="-19050" algn="l" rtl="0">
              <a:lnSpc>
                <a:spcPct val="90000"/>
              </a:lnSpc>
              <a:spcBef>
                <a:spcPts val="0"/>
              </a:spcBef>
              <a:spcAft>
                <a:spcPts val="0"/>
              </a:spcAft>
              <a:buClr>
                <a:srgbClr val="EDEDED"/>
              </a:buClr>
              <a:buSzPts val="2400"/>
              <a:buFont typeface="Arial"/>
              <a:buNone/>
            </a:pPr>
            <a:endParaRPr dirty="0">
              <a:solidFill>
                <a:schemeClr val="dk1"/>
              </a:solidFill>
            </a:endParaRPr>
          </a:p>
          <a:p>
            <a:pPr marL="171450" marR="0" lvl="0" indent="-19050" algn="l" rtl="0">
              <a:lnSpc>
                <a:spcPct val="90000"/>
              </a:lnSpc>
              <a:spcBef>
                <a:spcPts val="0"/>
              </a:spcBef>
              <a:spcAft>
                <a:spcPts val="0"/>
              </a:spcAft>
              <a:buClr>
                <a:srgbClr val="EDEDED"/>
              </a:buClr>
              <a:buSzPts val="2400"/>
              <a:buFont typeface="Arial"/>
              <a:buNone/>
            </a:pPr>
            <a:r>
              <a:rPr lang="en-US" dirty="0">
                <a:solidFill>
                  <a:schemeClr val="dk1"/>
                </a:solidFill>
              </a:rPr>
              <a:t>Supermodel</a:t>
            </a:r>
            <a:endParaRPr dirty="0"/>
          </a:p>
          <a:p>
            <a:pPr marL="171450" marR="0" lvl="0" indent="-19050" algn="l" rtl="0">
              <a:lnSpc>
                <a:spcPct val="90000"/>
              </a:lnSpc>
              <a:spcBef>
                <a:spcPts val="0"/>
              </a:spcBef>
              <a:spcAft>
                <a:spcPts val="0"/>
              </a:spcAft>
              <a:buClr>
                <a:srgbClr val="EDEDED"/>
              </a:buClr>
              <a:buSzPts val="2400"/>
              <a:buFont typeface="Arial"/>
              <a:buNone/>
            </a:pPr>
            <a:endParaRPr sz="2400" b="0" i="0" u="none" strike="noStrike" cap="none" dirty="0">
              <a:solidFill>
                <a:schemeClr val="dk1"/>
              </a:solidFill>
              <a:latin typeface="Corbel"/>
              <a:ea typeface="Corbel"/>
              <a:cs typeface="Corbel"/>
              <a:sym typeface="Corbel"/>
            </a:endParaRPr>
          </a:p>
          <a:p>
            <a:pPr marL="171450" marR="0" lvl="0" indent="-19050" algn="l" rtl="0">
              <a:lnSpc>
                <a:spcPct val="90000"/>
              </a:lnSpc>
              <a:spcBef>
                <a:spcPts val="0"/>
              </a:spcBef>
              <a:spcAft>
                <a:spcPts val="0"/>
              </a:spcAft>
              <a:buClr>
                <a:srgbClr val="EDEDED"/>
              </a:buClr>
              <a:buSzPts val="2400"/>
              <a:buFont typeface="Arial"/>
              <a:buNone/>
            </a:pPr>
            <a:r>
              <a:rPr lang="en-US" sz="2400" b="0" i="0" u="none" strike="noStrike" cap="none" dirty="0">
                <a:solidFill>
                  <a:schemeClr val="dk1"/>
                </a:solidFill>
                <a:latin typeface="Corbel"/>
                <a:ea typeface="Corbel"/>
                <a:cs typeface="Corbel"/>
                <a:sym typeface="Corbel"/>
              </a:rPr>
              <a:t>German and US citizenships (according to Wikipedia)</a:t>
            </a:r>
            <a:endParaRPr sz="2400" b="0" i="0" u="none" strike="noStrike" cap="none" dirty="0">
              <a:solidFill>
                <a:schemeClr val="dk1"/>
              </a:solidFill>
              <a:latin typeface="Corbel"/>
              <a:ea typeface="Corbel"/>
              <a:cs typeface="Corbel"/>
              <a:sym typeface="Corbel"/>
            </a:endParaRPr>
          </a:p>
        </p:txBody>
      </p:sp>
      <p:pic>
        <p:nvPicPr>
          <p:cNvPr id="542" name="Google Shape;542;p72"/>
          <p:cNvPicPr preferRelativeResize="0"/>
          <p:nvPr/>
        </p:nvPicPr>
        <p:blipFill rotWithShape="1">
          <a:blip r:embed="rId3">
            <a:alphaModFix/>
          </a:blip>
          <a:srcRect/>
          <a:stretch/>
        </p:blipFill>
        <p:spPr>
          <a:xfrm>
            <a:off x="1487489" y="1484784"/>
            <a:ext cx="6047168" cy="4871566"/>
          </a:xfrm>
          <a:prstGeom prst="rect">
            <a:avLst/>
          </a:prstGeom>
          <a:noFill/>
          <a:ln>
            <a:noFill/>
          </a:ln>
        </p:spPr>
      </p:pic>
      <p:sp>
        <p:nvSpPr>
          <p:cNvPr id="543" name="Google Shape;543;p7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42</a:t>
            </a:fld>
            <a:endParaRPr/>
          </a:p>
        </p:txBody>
      </p:sp>
    </p:spTree>
    <p:extLst>
      <p:ext uri="{BB962C8B-B14F-4D97-AF65-F5344CB8AC3E}">
        <p14:creationId xmlns:p14="http://schemas.microsoft.com/office/powerpoint/2010/main" val="167030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41">
                                            <p:txEl>
                                              <p:pRg st="0" end="0"/>
                                            </p:txEl>
                                          </p:spTgt>
                                        </p:tgtEl>
                                        <p:attrNameLst>
                                          <p:attrName>style.visibility</p:attrName>
                                        </p:attrNameLst>
                                      </p:cBhvr>
                                      <p:to>
                                        <p:strVal val="visible"/>
                                      </p:to>
                                    </p:set>
                                    <p:animEffect transition="in" filter="dissolve">
                                      <p:cBhvr>
                                        <p:cTn id="11" dur="500"/>
                                        <p:tgtEl>
                                          <p:spTgt spid="54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41">
                                            <p:txEl>
                                              <p:pRg st="2" end="2"/>
                                            </p:txEl>
                                          </p:spTgt>
                                        </p:tgtEl>
                                        <p:attrNameLst>
                                          <p:attrName>style.visibility</p:attrName>
                                        </p:attrNameLst>
                                      </p:cBhvr>
                                      <p:to>
                                        <p:strVal val="visible"/>
                                      </p:to>
                                    </p:set>
                                    <p:animEffect transition="in" filter="dissolve">
                                      <p:cBhvr>
                                        <p:cTn id="16" dur="500"/>
                                        <p:tgtEl>
                                          <p:spTgt spid="54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41">
                                            <p:txEl>
                                              <p:pRg st="4" end="4"/>
                                            </p:txEl>
                                          </p:spTgt>
                                        </p:tgtEl>
                                        <p:attrNameLst>
                                          <p:attrName>style.visibility</p:attrName>
                                        </p:attrNameLst>
                                      </p:cBhvr>
                                      <p:to>
                                        <p:strVal val="visible"/>
                                      </p:to>
                                    </p:set>
                                    <p:animEffect transition="in" filter="dissolve">
                                      <p:cBhvr>
                                        <p:cTn id="21" dur="500"/>
                                        <p:tgtEl>
                                          <p:spTgt spid="5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3"/>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DEDED"/>
              </a:buClr>
              <a:buSzPts val="1400"/>
              <a:buFont typeface="Corbel"/>
              <a:buNone/>
            </a:pPr>
            <a:r>
              <a:rPr lang="en-US" sz="4400" b="0" i="0" u="none" strike="noStrike" cap="none">
                <a:solidFill>
                  <a:srgbClr val="000000"/>
                </a:solidFill>
                <a:latin typeface="Corbel"/>
                <a:ea typeface="Corbel"/>
                <a:cs typeface="Corbel"/>
                <a:sym typeface="Corbel"/>
              </a:rPr>
              <a:t>Beschreibe die Person:</a:t>
            </a:r>
            <a:endParaRPr>
              <a:solidFill>
                <a:srgbClr val="000000"/>
              </a:solidFill>
            </a:endParaRPr>
          </a:p>
        </p:txBody>
      </p:sp>
      <p:sp>
        <p:nvSpPr>
          <p:cNvPr id="549" name="Google Shape;549;p73"/>
          <p:cNvSpPr txBox="1">
            <a:spLocks noGrp="1"/>
          </p:cNvSpPr>
          <p:nvPr>
            <p:ph type="body" idx="1"/>
          </p:nvPr>
        </p:nvSpPr>
        <p:spPr>
          <a:xfrm>
            <a:off x="838200" y="1781867"/>
            <a:ext cx="4611600" cy="4351200"/>
          </a:xfrm>
          <a:prstGeom prst="rect">
            <a:avLst/>
          </a:prstGeom>
          <a:noFill/>
          <a:ln>
            <a:noFill/>
          </a:ln>
        </p:spPr>
        <p:txBody>
          <a:bodyPr spcFirstLastPara="1" wrap="square" lIns="91425" tIns="45700" rIns="91425" bIns="45700" anchor="t" anchorCtr="0">
            <a:noAutofit/>
          </a:bodyPr>
          <a:lstStyle/>
          <a:p>
            <a:pPr marL="171450" marR="0" lvl="0" indent="-19050" algn="l" rtl="0">
              <a:lnSpc>
                <a:spcPct val="90000"/>
              </a:lnSpc>
              <a:spcBef>
                <a:spcPts val="0"/>
              </a:spcBef>
              <a:spcAft>
                <a:spcPts val="0"/>
              </a:spcAft>
              <a:buClr>
                <a:srgbClr val="EDEDED"/>
              </a:buClr>
              <a:buSzPts val="2400"/>
              <a:buFont typeface="Arial"/>
              <a:buNone/>
            </a:pPr>
            <a:r>
              <a:rPr lang="en-US" sz="2400" b="0" i="0" u="none" strike="noStrike" cap="none" dirty="0">
                <a:solidFill>
                  <a:schemeClr val="dk1"/>
                </a:solidFill>
                <a:latin typeface="Corbel"/>
                <a:ea typeface="Corbel"/>
                <a:cs typeface="Corbel"/>
                <a:sym typeface="Corbel"/>
              </a:rPr>
              <a:t>Birgit Prinz</a:t>
            </a:r>
            <a:endParaRPr dirty="0"/>
          </a:p>
          <a:p>
            <a:pPr marL="171450" marR="0" lvl="0" indent="-19050" algn="l" rtl="0">
              <a:lnSpc>
                <a:spcPct val="90000"/>
              </a:lnSpc>
              <a:spcBef>
                <a:spcPts val="0"/>
              </a:spcBef>
              <a:spcAft>
                <a:spcPts val="0"/>
              </a:spcAft>
              <a:buClr>
                <a:srgbClr val="EDEDED"/>
              </a:buClr>
              <a:buSzPts val="2400"/>
              <a:buFont typeface="Arial"/>
              <a:buNone/>
            </a:pPr>
            <a:endParaRPr dirty="0">
              <a:solidFill>
                <a:schemeClr val="dk1"/>
              </a:solidFill>
            </a:endParaRPr>
          </a:p>
          <a:p>
            <a:pPr marL="171450" marR="0" lvl="0" indent="-19050" algn="l" rtl="0">
              <a:lnSpc>
                <a:spcPct val="90000"/>
              </a:lnSpc>
              <a:spcBef>
                <a:spcPts val="0"/>
              </a:spcBef>
              <a:spcAft>
                <a:spcPts val="0"/>
              </a:spcAft>
              <a:buClr>
                <a:srgbClr val="EDEDED"/>
              </a:buClr>
              <a:buSzPts val="2400"/>
              <a:buFont typeface="Arial"/>
              <a:buNone/>
            </a:pPr>
            <a:r>
              <a:rPr lang="en-US" sz="2400" b="0" i="0" u="none" strike="noStrike" cap="none" dirty="0">
                <a:solidFill>
                  <a:schemeClr val="dk1"/>
                </a:solidFill>
                <a:latin typeface="Corbel"/>
                <a:ea typeface="Corbel"/>
                <a:cs typeface="Corbel"/>
                <a:sym typeface="Corbel"/>
              </a:rPr>
              <a:t>Former German soccer player</a:t>
            </a:r>
            <a:endParaRPr dirty="0"/>
          </a:p>
          <a:p>
            <a:pPr marL="171450" marR="0" lvl="0" indent="-19050" algn="l" rtl="0">
              <a:lnSpc>
                <a:spcPct val="90000"/>
              </a:lnSpc>
              <a:spcBef>
                <a:spcPts val="0"/>
              </a:spcBef>
              <a:spcAft>
                <a:spcPts val="0"/>
              </a:spcAft>
              <a:buClr>
                <a:srgbClr val="EDEDED"/>
              </a:buClr>
              <a:buSzPts val="2400"/>
              <a:buFont typeface="Arial"/>
              <a:buNone/>
            </a:pPr>
            <a:r>
              <a:rPr lang="en-US" sz="2400" b="0" i="0" u="none" strike="noStrike" cap="none" dirty="0">
                <a:solidFill>
                  <a:schemeClr val="dk1"/>
                </a:solidFill>
                <a:latin typeface="Corbel"/>
                <a:ea typeface="Corbel"/>
                <a:cs typeface="Corbel"/>
                <a:sym typeface="Corbel"/>
              </a:rPr>
              <a:t/>
            </a:r>
            <a:br>
              <a:rPr lang="en-US" sz="2400" b="0" i="0" u="none" strike="noStrike" cap="none" dirty="0">
                <a:solidFill>
                  <a:schemeClr val="dk1"/>
                </a:solidFill>
                <a:latin typeface="Corbel"/>
                <a:ea typeface="Corbel"/>
                <a:cs typeface="Corbel"/>
                <a:sym typeface="Corbel"/>
              </a:rPr>
            </a:br>
            <a:r>
              <a:rPr lang="en-US" sz="2400" b="0" i="0" u="none" strike="noStrike" cap="none" dirty="0">
                <a:solidFill>
                  <a:schemeClr val="dk1"/>
                </a:solidFill>
                <a:latin typeface="Corbel"/>
                <a:ea typeface="Corbel"/>
                <a:cs typeface="Corbel"/>
                <a:sym typeface="Corbel"/>
              </a:rPr>
              <a:t>Germany</a:t>
            </a:r>
            <a:endParaRPr sz="2400" b="0" i="0" u="none" strike="noStrike" cap="none" dirty="0">
              <a:solidFill>
                <a:schemeClr val="dk1"/>
              </a:solidFill>
              <a:latin typeface="Corbel"/>
              <a:ea typeface="Corbel"/>
              <a:cs typeface="Corbel"/>
              <a:sym typeface="Corbel"/>
            </a:endParaRPr>
          </a:p>
        </p:txBody>
      </p:sp>
      <p:pic>
        <p:nvPicPr>
          <p:cNvPr id="550" name="Google Shape;550;p73"/>
          <p:cNvPicPr preferRelativeResize="0"/>
          <p:nvPr/>
        </p:nvPicPr>
        <p:blipFill rotWithShape="1">
          <a:blip r:embed="rId3">
            <a:alphaModFix/>
          </a:blip>
          <a:srcRect/>
          <a:stretch/>
        </p:blipFill>
        <p:spPr>
          <a:xfrm>
            <a:off x="7017611" y="947930"/>
            <a:ext cx="3721596" cy="4962128"/>
          </a:xfrm>
          <a:prstGeom prst="rect">
            <a:avLst/>
          </a:prstGeom>
          <a:noFill/>
          <a:ln>
            <a:noFill/>
          </a:ln>
        </p:spPr>
      </p:pic>
      <p:sp>
        <p:nvSpPr>
          <p:cNvPr id="551" name="Google Shape;551;p7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43</a:t>
            </a:fld>
            <a:endParaRPr/>
          </a:p>
        </p:txBody>
      </p:sp>
    </p:spTree>
    <p:extLst>
      <p:ext uri="{BB962C8B-B14F-4D97-AF65-F5344CB8AC3E}">
        <p14:creationId xmlns:p14="http://schemas.microsoft.com/office/powerpoint/2010/main" val="32406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49">
                                            <p:txEl>
                                              <p:pRg st="0" end="0"/>
                                            </p:txEl>
                                          </p:spTgt>
                                        </p:tgtEl>
                                        <p:attrNameLst>
                                          <p:attrName>style.visibility</p:attrName>
                                        </p:attrNameLst>
                                      </p:cBhvr>
                                      <p:to>
                                        <p:strVal val="visible"/>
                                      </p:to>
                                    </p:set>
                                    <p:animEffect transition="in" filter="dissolve">
                                      <p:cBhvr>
                                        <p:cTn id="11" dur="500"/>
                                        <p:tgtEl>
                                          <p:spTgt spid="54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49">
                                            <p:txEl>
                                              <p:pRg st="2" end="2"/>
                                            </p:txEl>
                                          </p:spTgt>
                                        </p:tgtEl>
                                        <p:attrNameLst>
                                          <p:attrName>style.visibility</p:attrName>
                                        </p:attrNameLst>
                                      </p:cBhvr>
                                      <p:to>
                                        <p:strVal val="visible"/>
                                      </p:to>
                                    </p:set>
                                    <p:animEffect transition="in" filter="dissolve">
                                      <p:cBhvr>
                                        <p:cTn id="16" dur="500"/>
                                        <p:tgtEl>
                                          <p:spTgt spid="54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49">
                                            <p:txEl>
                                              <p:pRg st="3" end="3"/>
                                            </p:txEl>
                                          </p:spTgt>
                                        </p:tgtEl>
                                        <p:attrNameLst>
                                          <p:attrName>style.visibility</p:attrName>
                                        </p:attrNameLst>
                                      </p:cBhvr>
                                      <p:to>
                                        <p:strVal val="visible"/>
                                      </p:to>
                                    </p:set>
                                    <p:animEffect transition="in" filter="dissolve">
                                      <p:cBhvr>
                                        <p:cTn id="21" dur="500"/>
                                        <p:tgtEl>
                                          <p:spTgt spid="5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4"/>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DEDED"/>
              </a:buClr>
              <a:buSzPts val="1400"/>
              <a:buFont typeface="Corbel"/>
              <a:buNone/>
            </a:pPr>
            <a:r>
              <a:rPr lang="en-US" sz="4400" b="0" i="0" u="none" strike="noStrike" cap="none">
                <a:solidFill>
                  <a:srgbClr val="000000"/>
                </a:solidFill>
                <a:latin typeface="Corbel"/>
                <a:ea typeface="Corbel"/>
                <a:cs typeface="Corbel"/>
                <a:sym typeface="Corbel"/>
              </a:rPr>
              <a:t>Beschreibe die Person:</a:t>
            </a:r>
            <a:endParaRPr>
              <a:solidFill>
                <a:srgbClr val="000000"/>
              </a:solidFill>
            </a:endParaRPr>
          </a:p>
        </p:txBody>
      </p:sp>
      <p:pic>
        <p:nvPicPr>
          <p:cNvPr id="557" name="Google Shape;557;p74"/>
          <p:cNvPicPr preferRelativeResize="0"/>
          <p:nvPr/>
        </p:nvPicPr>
        <p:blipFill rotWithShape="1">
          <a:blip r:embed="rId3">
            <a:alphaModFix/>
          </a:blip>
          <a:srcRect/>
          <a:stretch/>
        </p:blipFill>
        <p:spPr>
          <a:xfrm>
            <a:off x="1120000" y="1351007"/>
            <a:ext cx="3890921" cy="5187894"/>
          </a:xfrm>
          <a:prstGeom prst="rect">
            <a:avLst/>
          </a:prstGeom>
          <a:noFill/>
          <a:ln>
            <a:noFill/>
          </a:ln>
        </p:spPr>
      </p:pic>
      <p:sp>
        <p:nvSpPr>
          <p:cNvPr id="558" name="Google Shape;558;p7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44</a:t>
            </a:fld>
            <a:endParaRPr/>
          </a:p>
        </p:txBody>
      </p:sp>
      <p:sp>
        <p:nvSpPr>
          <p:cNvPr id="559" name="Google Shape;559;p74"/>
          <p:cNvSpPr txBox="1">
            <a:spLocks noGrp="1"/>
          </p:cNvSpPr>
          <p:nvPr>
            <p:ph type="body" idx="1"/>
          </p:nvPr>
        </p:nvSpPr>
        <p:spPr>
          <a:xfrm>
            <a:off x="6620256" y="1351007"/>
            <a:ext cx="4733400" cy="4826100"/>
          </a:xfrm>
          <a:prstGeom prst="rect">
            <a:avLst/>
          </a:prstGeom>
          <a:noFill/>
          <a:ln>
            <a:noFill/>
          </a:ln>
        </p:spPr>
        <p:txBody>
          <a:bodyPr spcFirstLastPara="1" wrap="square" lIns="91425" tIns="45700" rIns="91425" bIns="45700" anchor="t" anchorCtr="0">
            <a:noAutofit/>
          </a:bodyPr>
          <a:lstStyle/>
          <a:p>
            <a:pPr marL="171450" marR="0" lvl="0" indent="-19050" algn="l" rtl="0">
              <a:lnSpc>
                <a:spcPct val="90000"/>
              </a:lnSpc>
              <a:spcBef>
                <a:spcPts val="0"/>
              </a:spcBef>
              <a:spcAft>
                <a:spcPts val="0"/>
              </a:spcAft>
              <a:buClr>
                <a:srgbClr val="EDEDED"/>
              </a:buClr>
              <a:buSzPts val="2400"/>
              <a:buFont typeface="Arial"/>
              <a:buNone/>
            </a:pPr>
            <a:r>
              <a:rPr lang="en-US" dirty="0">
                <a:solidFill>
                  <a:schemeClr val="dk1"/>
                </a:solidFill>
              </a:rPr>
              <a:t>Sara </a:t>
            </a:r>
            <a:r>
              <a:rPr lang="en-US" dirty="0" err="1">
                <a:solidFill>
                  <a:schemeClr val="dk1"/>
                </a:solidFill>
              </a:rPr>
              <a:t>Nuru</a:t>
            </a:r>
            <a:endParaRPr sz="2400" b="0" i="0" u="none" strike="noStrike" cap="none" dirty="0">
              <a:solidFill>
                <a:schemeClr val="dk1"/>
              </a:solidFill>
              <a:latin typeface="Corbel"/>
              <a:ea typeface="Corbel"/>
              <a:cs typeface="Corbel"/>
              <a:sym typeface="Corbel"/>
            </a:endParaRPr>
          </a:p>
          <a:p>
            <a:pPr marL="171450" marR="0" lvl="0" indent="-19050" algn="l" rtl="0">
              <a:lnSpc>
                <a:spcPct val="90000"/>
              </a:lnSpc>
              <a:spcBef>
                <a:spcPts val="0"/>
              </a:spcBef>
              <a:spcAft>
                <a:spcPts val="0"/>
              </a:spcAft>
              <a:buClr>
                <a:srgbClr val="EDEDED"/>
              </a:buClr>
              <a:buSzPts val="2400"/>
              <a:buFont typeface="Arial"/>
              <a:buNone/>
            </a:pPr>
            <a:r>
              <a:rPr lang="en-US" sz="2400" b="0" i="0" u="none" strike="noStrike" cap="none" dirty="0">
                <a:solidFill>
                  <a:schemeClr val="dk1"/>
                </a:solidFill>
                <a:latin typeface="Corbel"/>
                <a:ea typeface="Corbel"/>
                <a:cs typeface="Corbel"/>
                <a:sym typeface="Corbel"/>
              </a:rPr>
              <a:t/>
            </a:r>
            <a:br>
              <a:rPr lang="en-US" sz="2400" b="0" i="0" u="none" strike="noStrike" cap="none" dirty="0">
                <a:solidFill>
                  <a:schemeClr val="dk1"/>
                </a:solidFill>
                <a:latin typeface="Corbel"/>
                <a:ea typeface="Corbel"/>
                <a:cs typeface="Corbel"/>
                <a:sym typeface="Corbel"/>
              </a:rPr>
            </a:br>
            <a:r>
              <a:rPr lang="en-US" sz="2400" b="0" i="0" u="none" strike="noStrike" cap="none" dirty="0">
                <a:solidFill>
                  <a:schemeClr val="dk1"/>
                </a:solidFill>
                <a:latin typeface="Corbel"/>
                <a:ea typeface="Corbel"/>
                <a:cs typeface="Corbel"/>
                <a:sym typeface="Corbel"/>
              </a:rPr>
              <a:t>German</a:t>
            </a:r>
            <a:r>
              <a:rPr lang="en-US" dirty="0">
                <a:solidFill>
                  <a:schemeClr val="dk1"/>
                </a:solidFill>
              </a:rPr>
              <a:t> fashion model</a:t>
            </a:r>
            <a:endParaRPr sz="2400" b="0" i="0" u="none" strike="noStrike" cap="none" dirty="0">
              <a:solidFill>
                <a:schemeClr val="dk1"/>
              </a:solidFill>
              <a:latin typeface="Corbel"/>
              <a:ea typeface="Corbel"/>
              <a:cs typeface="Corbel"/>
              <a:sym typeface="Corbel"/>
            </a:endParaRPr>
          </a:p>
        </p:txBody>
      </p:sp>
    </p:spTree>
    <p:extLst>
      <p:ext uri="{BB962C8B-B14F-4D97-AF65-F5344CB8AC3E}">
        <p14:creationId xmlns:p14="http://schemas.microsoft.com/office/powerpoint/2010/main" val="425743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59">
                                            <p:txEl>
                                              <p:pRg st="0" end="0"/>
                                            </p:txEl>
                                          </p:spTgt>
                                        </p:tgtEl>
                                        <p:attrNameLst>
                                          <p:attrName>style.visibility</p:attrName>
                                        </p:attrNameLst>
                                      </p:cBhvr>
                                      <p:to>
                                        <p:strVal val="visible"/>
                                      </p:to>
                                    </p:set>
                                    <p:animEffect transition="in" filter="dissolve">
                                      <p:cBhvr>
                                        <p:cTn id="11" dur="500"/>
                                        <p:tgtEl>
                                          <p:spTgt spid="55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59">
                                            <p:txEl>
                                              <p:pRg st="1" end="1"/>
                                            </p:txEl>
                                          </p:spTgt>
                                        </p:tgtEl>
                                        <p:attrNameLst>
                                          <p:attrName>style.visibility</p:attrName>
                                        </p:attrNameLst>
                                      </p:cBhvr>
                                      <p:to>
                                        <p:strVal val="visible"/>
                                      </p:to>
                                    </p:set>
                                    <p:animEffect transition="in" filter="dissolve">
                                      <p:cBhvr>
                                        <p:cTn id="16" dur="500"/>
                                        <p:tgtEl>
                                          <p:spTgt spid="5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5"/>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DEDED"/>
              </a:buClr>
              <a:buSzPts val="1400"/>
              <a:buFont typeface="Corbel"/>
              <a:buNone/>
            </a:pPr>
            <a:r>
              <a:rPr lang="en-US" sz="4400" b="0" i="0" u="none" strike="noStrike" cap="none">
                <a:solidFill>
                  <a:srgbClr val="000000"/>
                </a:solidFill>
                <a:latin typeface="Corbel"/>
                <a:ea typeface="Corbel"/>
                <a:cs typeface="Corbel"/>
                <a:sym typeface="Corbel"/>
              </a:rPr>
              <a:t>Beschreibe die Person:</a:t>
            </a:r>
            <a:endParaRPr>
              <a:solidFill>
                <a:srgbClr val="000000"/>
              </a:solidFill>
            </a:endParaRPr>
          </a:p>
        </p:txBody>
      </p:sp>
      <p:sp>
        <p:nvSpPr>
          <p:cNvPr id="565" name="Google Shape;565;p75"/>
          <p:cNvSpPr txBox="1">
            <a:spLocks noGrp="1"/>
          </p:cNvSpPr>
          <p:nvPr>
            <p:ph type="body" idx="1"/>
          </p:nvPr>
        </p:nvSpPr>
        <p:spPr>
          <a:xfrm>
            <a:off x="5961888" y="2041589"/>
            <a:ext cx="6269700" cy="4351200"/>
          </a:xfrm>
          <a:prstGeom prst="rect">
            <a:avLst/>
          </a:prstGeom>
          <a:noFill/>
          <a:ln>
            <a:noFill/>
          </a:ln>
        </p:spPr>
        <p:txBody>
          <a:bodyPr spcFirstLastPara="1" wrap="square" lIns="91425" tIns="45700" rIns="91425" bIns="45700" anchor="t" anchorCtr="0">
            <a:noAutofit/>
          </a:bodyPr>
          <a:lstStyle/>
          <a:p>
            <a:pPr marL="171450" marR="0" lvl="0" indent="-19050" algn="l" rtl="0">
              <a:lnSpc>
                <a:spcPct val="90000"/>
              </a:lnSpc>
              <a:spcBef>
                <a:spcPts val="0"/>
              </a:spcBef>
              <a:spcAft>
                <a:spcPts val="0"/>
              </a:spcAft>
              <a:buClr>
                <a:srgbClr val="EDEDED"/>
              </a:buClr>
              <a:buSzPts val="2400"/>
              <a:buFont typeface="Arial"/>
              <a:buNone/>
            </a:pPr>
            <a:r>
              <a:rPr lang="en-US" dirty="0" err="1">
                <a:solidFill>
                  <a:schemeClr val="dk1"/>
                </a:solidFill>
              </a:rPr>
              <a:t>Konny</a:t>
            </a:r>
            <a:r>
              <a:rPr lang="en-US" dirty="0">
                <a:solidFill>
                  <a:schemeClr val="dk1"/>
                </a:solidFill>
              </a:rPr>
              <a:t> </a:t>
            </a:r>
            <a:r>
              <a:rPr lang="en-US" dirty="0" err="1">
                <a:solidFill>
                  <a:schemeClr val="dk1"/>
                </a:solidFill>
              </a:rPr>
              <a:t>Reinmann</a:t>
            </a:r>
            <a:endParaRPr dirty="0">
              <a:solidFill>
                <a:schemeClr val="dk1"/>
              </a:solidFill>
            </a:endParaRPr>
          </a:p>
          <a:p>
            <a:pPr marL="171450" marR="0" lvl="0" indent="-19050" algn="l" rtl="0">
              <a:lnSpc>
                <a:spcPct val="90000"/>
              </a:lnSpc>
              <a:spcBef>
                <a:spcPts val="0"/>
              </a:spcBef>
              <a:spcAft>
                <a:spcPts val="0"/>
              </a:spcAft>
              <a:buClr>
                <a:srgbClr val="EDEDED"/>
              </a:buClr>
              <a:buSzPts val="2400"/>
              <a:buFont typeface="Arial"/>
              <a:buNone/>
            </a:pPr>
            <a:endParaRPr dirty="0">
              <a:solidFill>
                <a:schemeClr val="dk1"/>
              </a:solidFill>
            </a:endParaRPr>
          </a:p>
          <a:p>
            <a:pPr marL="171450" marR="0" lvl="0" indent="-19050" algn="l" rtl="0">
              <a:lnSpc>
                <a:spcPct val="90000"/>
              </a:lnSpc>
              <a:spcBef>
                <a:spcPts val="0"/>
              </a:spcBef>
              <a:spcAft>
                <a:spcPts val="0"/>
              </a:spcAft>
              <a:buClr>
                <a:srgbClr val="EDEDED"/>
              </a:buClr>
              <a:buSzPts val="2400"/>
              <a:buFont typeface="Arial"/>
              <a:buNone/>
            </a:pPr>
            <a:r>
              <a:rPr lang="en-US" dirty="0">
                <a:solidFill>
                  <a:schemeClr val="dk1"/>
                </a:solidFill>
              </a:rPr>
              <a:t>Born in Hamburg, Germany</a:t>
            </a:r>
            <a:endParaRPr dirty="0"/>
          </a:p>
          <a:p>
            <a:pPr marL="171450" marR="0" lvl="0" indent="-19050" algn="l" rtl="0">
              <a:lnSpc>
                <a:spcPct val="90000"/>
              </a:lnSpc>
              <a:spcBef>
                <a:spcPts val="0"/>
              </a:spcBef>
              <a:spcAft>
                <a:spcPts val="0"/>
              </a:spcAft>
              <a:buClr>
                <a:srgbClr val="EDEDED"/>
              </a:buClr>
              <a:buSzPts val="2400"/>
              <a:buFont typeface="Arial"/>
              <a:buNone/>
            </a:pPr>
            <a:endParaRPr dirty="0">
              <a:solidFill>
                <a:schemeClr val="dk1"/>
              </a:solidFill>
            </a:endParaRPr>
          </a:p>
          <a:p>
            <a:pPr marL="171450" marR="0" lvl="0" indent="-19050" algn="l" rtl="0">
              <a:lnSpc>
                <a:spcPct val="90000"/>
              </a:lnSpc>
              <a:spcBef>
                <a:spcPts val="0"/>
              </a:spcBef>
              <a:spcAft>
                <a:spcPts val="0"/>
              </a:spcAft>
              <a:buClr>
                <a:srgbClr val="EDEDED"/>
              </a:buClr>
              <a:buSzPts val="2400"/>
              <a:buFont typeface="Arial"/>
              <a:buNone/>
            </a:pPr>
            <a:r>
              <a:rPr lang="en-US" dirty="0">
                <a:solidFill>
                  <a:schemeClr val="dk1"/>
                </a:solidFill>
              </a:rPr>
              <a:t>Moved to USA in 2004</a:t>
            </a:r>
            <a:endParaRPr dirty="0"/>
          </a:p>
        </p:txBody>
      </p:sp>
      <p:pic>
        <p:nvPicPr>
          <p:cNvPr id="566" name="Google Shape;566;p75"/>
          <p:cNvPicPr preferRelativeResize="0"/>
          <p:nvPr/>
        </p:nvPicPr>
        <p:blipFill rotWithShape="1">
          <a:blip r:embed="rId3">
            <a:alphaModFix/>
          </a:blip>
          <a:srcRect/>
          <a:stretch/>
        </p:blipFill>
        <p:spPr>
          <a:xfrm>
            <a:off x="317440" y="1765320"/>
            <a:ext cx="4956131" cy="4956131"/>
          </a:xfrm>
          <a:prstGeom prst="rect">
            <a:avLst/>
          </a:prstGeom>
          <a:noFill/>
          <a:ln>
            <a:noFill/>
          </a:ln>
        </p:spPr>
      </p:pic>
      <p:sp>
        <p:nvSpPr>
          <p:cNvPr id="567" name="Google Shape;567;p7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45</a:t>
            </a:fld>
            <a:endParaRPr/>
          </a:p>
        </p:txBody>
      </p:sp>
    </p:spTree>
    <p:extLst>
      <p:ext uri="{BB962C8B-B14F-4D97-AF65-F5344CB8AC3E}">
        <p14:creationId xmlns:p14="http://schemas.microsoft.com/office/powerpoint/2010/main" val="133581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65">
                                            <p:txEl>
                                              <p:pRg st="0" end="0"/>
                                            </p:txEl>
                                          </p:spTgt>
                                        </p:tgtEl>
                                        <p:attrNameLst>
                                          <p:attrName>style.visibility</p:attrName>
                                        </p:attrNameLst>
                                      </p:cBhvr>
                                      <p:to>
                                        <p:strVal val="visible"/>
                                      </p:to>
                                    </p:set>
                                    <p:animEffect transition="in" filter="dissolve">
                                      <p:cBhvr>
                                        <p:cTn id="11" dur="500"/>
                                        <p:tgtEl>
                                          <p:spTgt spid="56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65">
                                            <p:txEl>
                                              <p:pRg st="2" end="2"/>
                                            </p:txEl>
                                          </p:spTgt>
                                        </p:tgtEl>
                                        <p:attrNameLst>
                                          <p:attrName>style.visibility</p:attrName>
                                        </p:attrNameLst>
                                      </p:cBhvr>
                                      <p:to>
                                        <p:strVal val="visible"/>
                                      </p:to>
                                    </p:set>
                                    <p:animEffect transition="in" filter="dissolve">
                                      <p:cBhvr>
                                        <p:cTn id="16" dur="500"/>
                                        <p:tgtEl>
                                          <p:spTgt spid="56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65">
                                            <p:txEl>
                                              <p:pRg st="4" end="4"/>
                                            </p:txEl>
                                          </p:spTgt>
                                        </p:tgtEl>
                                        <p:attrNameLst>
                                          <p:attrName>style.visibility</p:attrName>
                                        </p:attrNameLst>
                                      </p:cBhvr>
                                      <p:to>
                                        <p:strVal val="visible"/>
                                      </p:to>
                                    </p:set>
                                    <p:animEffect transition="in" filter="dissolve">
                                      <p:cBhvr>
                                        <p:cTn id="21" dur="500"/>
                                        <p:tgtEl>
                                          <p:spTgt spid="5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DEDED"/>
              </a:buClr>
              <a:buFont typeface="Corbel"/>
              <a:buNone/>
            </a:pPr>
            <a:r>
              <a:rPr lang="en-US" sz="4400" b="0" i="0" u="none" strike="noStrike" cap="none">
                <a:solidFill>
                  <a:srgbClr val="000000"/>
                </a:solidFill>
                <a:latin typeface="Corbel"/>
                <a:ea typeface="Corbel"/>
                <a:cs typeface="Corbel"/>
                <a:sym typeface="Corbel"/>
              </a:rPr>
              <a:t>Beschreibe die Person:</a:t>
            </a:r>
            <a:endParaRPr>
              <a:solidFill>
                <a:srgbClr val="000000"/>
              </a:solidFill>
            </a:endParaRPr>
          </a:p>
        </p:txBody>
      </p:sp>
      <p:sp>
        <p:nvSpPr>
          <p:cNvPr id="573" name="Google Shape;573;p76"/>
          <p:cNvSpPr txBox="1">
            <a:spLocks noGrp="1"/>
          </p:cNvSpPr>
          <p:nvPr>
            <p:ph type="body" idx="1"/>
          </p:nvPr>
        </p:nvSpPr>
        <p:spPr>
          <a:xfrm>
            <a:off x="1120000" y="1825625"/>
            <a:ext cx="4573200" cy="4351500"/>
          </a:xfrm>
          <a:prstGeom prst="rect">
            <a:avLst/>
          </a:prstGeom>
          <a:noFill/>
          <a:ln>
            <a:noFill/>
          </a:ln>
        </p:spPr>
        <p:txBody>
          <a:bodyPr spcFirstLastPara="1" wrap="square" lIns="91425" tIns="45700" rIns="91425" bIns="45700" anchor="t" anchorCtr="0">
            <a:noAutofit/>
          </a:bodyPr>
          <a:lstStyle/>
          <a:p>
            <a:pPr marL="171450" marR="0" lvl="0" indent="-19050" algn="l" rtl="0">
              <a:lnSpc>
                <a:spcPct val="90000"/>
              </a:lnSpc>
              <a:spcBef>
                <a:spcPts val="0"/>
              </a:spcBef>
              <a:spcAft>
                <a:spcPts val="0"/>
              </a:spcAft>
              <a:buClr>
                <a:srgbClr val="EDEDED"/>
              </a:buClr>
              <a:buSzPts val="2400"/>
              <a:buFont typeface="Arial"/>
              <a:buNone/>
            </a:pPr>
            <a:r>
              <a:rPr lang="en-US" dirty="0">
                <a:solidFill>
                  <a:srgbClr val="000000"/>
                </a:solidFill>
              </a:rPr>
              <a:t>Conchita Wurst (</a:t>
            </a:r>
            <a:r>
              <a:rPr lang="en-US" dirty="0">
                <a:solidFill>
                  <a:srgbClr val="222222"/>
                </a:solidFill>
                <a:highlight>
                  <a:srgbClr val="FFFFFF"/>
                </a:highlight>
                <a:latin typeface="Arial"/>
                <a:ea typeface="Arial"/>
                <a:cs typeface="Arial"/>
                <a:sym typeface="Arial"/>
              </a:rPr>
              <a:t>Thomas „Tom“ </a:t>
            </a:r>
            <a:r>
              <a:rPr lang="en-US" dirty="0" err="1">
                <a:solidFill>
                  <a:srgbClr val="222222"/>
                </a:solidFill>
                <a:highlight>
                  <a:srgbClr val="FFFFFF"/>
                </a:highlight>
                <a:latin typeface="Arial"/>
                <a:ea typeface="Arial"/>
                <a:cs typeface="Arial"/>
                <a:sym typeface="Arial"/>
              </a:rPr>
              <a:t>Neuwirth</a:t>
            </a:r>
            <a:r>
              <a:rPr lang="en-US" dirty="0">
                <a:solidFill>
                  <a:srgbClr val="222222"/>
                </a:solidFill>
                <a:highlight>
                  <a:srgbClr val="FFFFFF"/>
                </a:highlight>
                <a:latin typeface="Arial"/>
                <a:ea typeface="Arial"/>
                <a:cs typeface="Arial"/>
                <a:sym typeface="Arial"/>
              </a:rPr>
              <a:t>)</a:t>
            </a:r>
            <a:endParaRPr dirty="0">
              <a:solidFill>
                <a:srgbClr val="000000"/>
              </a:solidFill>
            </a:endParaRPr>
          </a:p>
          <a:p>
            <a:pPr marL="171450" marR="0" lvl="0" indent="-19050" algn="l" rtl="0">
              <a:lnSpc>
                <a:spcPct val="90000"/>
              </a:lnSpc>
              <a:spcBef>
                <a:spcPts val="0"/>
              </a:spcBef>
              <a:spcAft>
                <a:spcPts val="0"/>
              </a:spcAft>
              <a:buClr>
                <a:srgbClr val="EDEDED"/>
              </a:buClr>
              <a:buSzPts val="2400"/>
              <a:buFont typeface="Arial"/>
              <a:buNone/>
            </a:pPr>
            <a:endParaRPr dirty="0">
              <a:solidFill>
                <a:srgbClr val="000000"/>
              </a:solidFill>
            </a:endParaRPr>
          </a:p>
          <a:p>
            <a:pPr marL="171450" marR="0" lvl="0" indent="-19050" algn="l" rtl="0">
              <a:lnSpc>
                <a:spcPct val="90000"/>
              </a:lnSpc>
              <a:spcBef>
                <a:spcPts val="0"/>
              </a:spcBef>
              <a:spcAft>
                <a:spcPts val="0"/>
              </a:spcAft>
              <a:buClr>
                <a:srgbClr val="EDEDED"/>
              </a:buClr>
              <a:buSzPts val="2400"/>
              <a:buFont typeface="Arial"/>
              <a:buNone/>
            </a:pPr>
            <a:r>
              <a:rPr lang="en-US" dirty="0">
                <a:solidFill>
                  <a:srgbClr val="000000"/>
                </a:solidFill>
              </a:rPr>
              <a:t>Austrian</a:t>
            </a:r>
            <a:endParaRPr dirty="0">
              <a:solidFill>
                <a:srgbClr val="000000"/>
              </a:solidFill>
            </a:endParaRPr>
          </a:p>
          <a:p>
            <a:pPr marL="171450" marR="0" lvl="0" indent="-19050" algn="l" rtl="0">
              <a:lnSpc>
                <a:spcPct val="90000"/>
              </a:lnSpc>
              <a:spcBef>
                <a:spcPts val="0"/>
              </a:spcBef>
              <a:spcAft>
                <a:spcPts val="0"/>
              </a:spcAft>
              <a:buClr>
                <a:srgbClr val="EDEDED"/>
              </a:buClr>
              <a:buSzPts val="2400"/>
              <a:buFont typeface="Arial"/>
              <a:buNone/>
            </a:pPr>
            <a:endParaRPr dirty="0">
              <a:solidFill>
                <a:srgbClr val="000000"/>
              </a:solidFill>
            </a:endParaRPr>
          </a:p>
          <a:p>
            <a:pPr marL="171450" marR="0" lvl="0" indent="-19050" algn="l" rtl="0">
              <a:lnSpc>
                <a:spcPct val="90000"/>
              </a:lnSpc>
              <a:spcBef>
                <a:spcPts val="0"/>
              </a:spcBef>
              <a:spcAft>
                <a:spcPts val="0"/>
              </a:spcAft>
              <a:buClr>
                <a:srgbClr val="EDEDED"/>
              </a:buClr>
              <a:buSzPts val="2400"/>
              <a:buFont typeface="Arial"/>
              <a:buNone/>
            </a:pPr>
            <a:r>
              <a:rPr lang="en-US" dirty="0">
                <a:solidFill>
                  <a:srgbClr val="000000"/>
                </a:solidFill>
              </a:rPr>
              <a:t>Singer and self-proclaimed drag queen</a:t>
            </a:r>
            <a:endParaRPr dirty="0">
              <a:solidFill>
                <a:srgbClr val="000000"/>
              </a:solidFill>
            </a:endParaRPr>
          </a:p>
          <a:p>
            <a:pPr marL="171450" marR="0" lvl="0" indent="-19050" algn="l" rtl="0">
              <a:lnSpc>
                <a:spcPct val="90000"/>
              </a:lnSpc>
              <a:spcBef>
                <a:spcPts val="0"/>
              </a:spcBef>
              <a:spcAft>
                <a:spcPts val="0"/>
              </a:spcAft>
              <a:buClr>
                <a:srgbClr val="EDEDED"/>
              </a:buClr>
              <a:buSzPts val="2400"/>
              <a:buFont typeface="Arial"/>
              <a:buNone/>
            </a:pPr>
            <a:endParaRPr dirty="0">
              <a:solidFill>
                <a:srgbClr val="000000"/>
              </a:solidFill>
            </a:endParaRPr>
          </a:p>
          <a:p>
            <a:pPr marL="171450" marR="0" lvl="0" indent="-19050" algn="l" rtl="0">
              <a:lnSpc>
                <a:spcPct val="90000"/>
              </a:lnSpc>
              <a:spcBef>
                <a:spcPts val="0"/>
              </a:spcBef>
              <a:spcAft>
                <a:spcPts val="0"/>
              </a:spcAft>
              <a:buClr>
                <a:srgbClr val="EDEDED"/>
              </a:buClr>
              <a:buSzPts val="2400"/>
              <a:buFont typeface="Arial"/>
              <a:buNone/>
            </a:pPr>
            <a:r>
              <a:rPr lang="en-US" dirty="0">
                <a:solidFill>
                  <a:srgbClr val="000000"/>
                </a:solidFill>
              </a:rPr>
              <a:t>Won European Song Contest 2014</a:t>
            </a:r>
            <a:endParaRPr dirty="0">
              <a:solidFill>
                <a:srgbClr val="000000"/>
              </a:solidFill>
            </a:endParaRPr>
          </a:p>
          <a:p>
            <a:pPr marL="171450" marR="0" lvl="0" indent="-19050" algn="l" rtl="0">
              <a:lnSpc>
                <a:spcPct val="90000"/>
              </a:lnSpc>
              <a:spcBef>
                <a:spcPts val="0"/>
              </a:spcBef>
              <a:spcAft>
                <a:spcPts val="0"/>
              </a:spcAft>
              <a:buClr>
                <a:srgbClr val="EDEDED"/>
              </a:buClr>
              <a:buSzPts val="2400"/>
              <a:buFont typeface="Arial"/>
              <a:buNone/>
            </a:pPr>
            <a:endParaRPr dirty="0">
              <a:solidFill>
                <a:srgbClr val="000000"/>
              </a:solidFill>
            </a:endParaRPr>
          </a:p>
          <a:p>
            <a:pPr marL="171450" marR="0" lvl="0" indent="-19050" algn="l" rtl="0">
              <a:lnSpc>
                <a:spcPct val="90000"/>
              </a:lnSpc>
              <a:spcBef>
                <a:spcPts val="0"/>
              </a:spcBef>
              <a:spcAft>
                <a:spcPts val="0"/>
              </a:spcAft>
              <a:buClr>
                <a:srgbClr val="EDEDED"/>
              </a:buClr>
              <a:buSzPts val="2400"/>
              <a:buFont typeface="Arial"/>
              <a:buNone/>
            </a:pPr>
            <a:endParaRPr dirty="0">
              <a:solidFill>
                <a:srgbClr val="000000"/>
              </a:solidFill>
            </a:endParaRPr>
          </a:p>
        </p:txBody>
      </p:sp>
      <p:pic>
        <p:nvPicPr>
          <p:cNvPr id="574" name="Google Shape;574;p76"/>
          <p:cNvPicPr preferRelativeResize="0"/>
          <p:nvPr/>
        </p:nvPicPr>
        <p:blipFill rotWithShape="1">
          <a:blip r:embed="rId3">
            <a:alphaModFix/>
          </a:blip>
          <a:srcRect/>
          <a:stretch/>
        </p:blipFill>
        <p:spPr>
          <a:xfrm>
            <a:off x="6404287" y="365117"/>
            <a:ext cx="3806883" cy="5709392"/>
          </a:xfrm>
          <a:prstGeom prst="rect">
            <a:avLst/>
          </a:prstGeom>
          <a:noFill/>
          <a:ln>
            <a:noFill/>
          </a:ln>
        </p:spPr>
      </p:pic>
      <p:sp>
        <p:nvSpPr>
          <p:cNvPr id="575" name="Google Shape;575;p76"/>
          <p:cNvSpPr txBox="1">
            <a:spLocks noGrp="1"/>
          </p:cNvSpPr>
          <p:nvPr>
            <p:ph type="sldNum" idx="12"/>
          </p:nvPr>
        </p:nvSpPr>
        <p:spPr>
          <a:xfrm>
            <a:off x="8610600" y="635635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extLst>
      <p:ext uri="{BB962C8B-B14F-4D97-AF65-F5344CB8AC3E}">
        <p14:creationId xmlns:p14="http://schemas.microsoft.com/office/powerpoint/2010/main" val="421534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73">
                                            <p:txEl>
                                              <p:pRg st="0" end="0"/>
                                            </p:txEl>
                                          </p:spTgt>
                                        </p:tgtEl>
                                        <p:attrNameLst>
                                          <p:attrName>style.visibility</p:attrName>
                                        </p:attrNameLst>
                                      </p:cBhvr>
                                      <p:to>
                                        <p:strVal val="visible"/>
                                      </p:to>
                                    </p:set>
                                    <p:animEffect transition="in" filter="dissolve">
                                      <p:cBhvr>
                                        <p:cTn id="11" dur="500"/>
                                        <p:tgtEl>
                                          <p:spTgt spid="57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73">
                                            <p:txEl>
                                              <p:pRg st="2" end="2"/>
                                            </p:txEl>
                                          </p:spTgt>
                                        </p:tgtEl>
                                        <p:attrNameLst>
                                          <p:attrName>style.visibility</p:attrName>
                                        </p:attrNameLst>
                                      </p:cBhvr>
                                      <p:to>
                                        <p:strVal val="visible"/>
                                      </p:to>
                                    </p:set>
                                    <p:animEffect transition="in" filter="dissolve">
                                      <p:cBhvr>
                                        <p:cTn id="16" dur="500"/>
                                        <p:tgtEl>
                                          <p:spTgt spid="57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73">
                                            <p:txEl>
                                              <p:pRg st="4" end="4"/>
                                            </p:txEl>
                                          </p:spTgt>
                                        </p:tgtEl>
                                        <p:attrNameLst>
                                          <p:attrName>style.visibility</p:attrName>
                                        </p:attrNameLst>
                                      </p:cBhvr>
                                      <p:to>
                                        <p:strVal val="visible"/>
                                      </p:to>
                                    </p:set>
                                    <p:animEffect transition="in" filter="dissolve">
                                      <p:cBhvr>
                                        <p:cTn id="21" dur="500"/>
                                        <p:tgtEl>
                                          <p:spTgt spid="57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73">
                                            <p:txEl>
                                              <p:pRg st="6" end="6"/>
                                            </p:txEl>
                                          </p:spTgt>
                                        </p:tgtEl>
                                        <p:attrNameLst>
                                          <p:attrName>style.visibility</p:attrName>
                                        </p:attrNameLst>
                                      </p:cBhvr>
                                      <p:to>
                                        <p:strVal val="visible"/>
                                      </p:to>
                                    </p:set>
                                    <p:animEffect transition="in" filter="dissolve">
                                      <p:cBhvr>
                                        <p:cTn id="26" dur="500"/>
                                        <p:tgtEl>
                                          <p:spTgt spid="57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97"/>
        <p:cNvGrpSpPr/>
        <p:nvPr/>
      </p:nvGrpSpPr>
      <p:grpSpPr>
        <a:xfrm>
          <a:off x="0" y="0"/>
          <a:ext cx="0" cy="0"/>
          <a:chOff x="0" y="0"/>
          <a:chExt cx="0" cy="0"/>
        </a:xfrm>
      </p:grpSpPr>
      <p:sp>
        <p:nvSpPr>
          <p:cNvPr id="198" name="Google Shape;198;p31"/>
          <p:cNvSpPr txBox="1">
            <a:spLocks noGrp="1"/>
          </p:cNvSpPr>
          <p:nvPr>
            <p:ph type="title"/>
          </p:nvPr>
        </p:nvSpPr>
        <p:spPr>
          <a:xfrm>
            <a:off x="415633" y="667900"/>
            <a:ext cx="4942000" cy="3345200"/>
          </a:xfrm>
          <a:prstGeom prst="rect">
            <a:avLst/>
          </a:prstGeom>
        </p:spPr>
        <p:txBody>
          <a:bodyPr spcFirstLastPara="1" vert="horz" wrap="square" lIns="121900" tIns="121900" rIns="121900" bIns="121900" rtlCol="0" anchor="t" anchorCtr="0">
            <a:noAutofit/>
          </a:bodyPr>
          <a:lstStyle/>
          <a:p>
            <a:r>
              <a:rPr lang="en" dirty="0">
                <a:solidFill>
                  <a:schemeClr val="tx1"/>
                </a:solidFill>
              </a:rPr>
              <a:t>EXAMPLE:</a:t>
            </a:r>
            <a:endParaRPr dirty="0">
              <a:solidFill>
                <a:schemeClr val="tx1"/>
              </a:solidFill>
            </a:endParaRPr>
          </a:p>
          <a:p>
            <a:endParaRPr dirty="0">
              <a:solidFill>
                <a:schemeClr val="tx1"/>
              </a:solidFill>
            </a:endParaRPr>
          </a:p>
          <a:p>
            <a:r>
              <a:rPr lang="en" dirty="0">
                <a:solidFill>
                  <a:schemeClr val="tx1"/>
                </a:solidFill>
              </a:rPr>
              <a:t>The role of sports in Germany versus the USA</a:t>
            </a:r>
            <a:endParaRPr dirty="0">
              <a:solidFill>
                <a:schemeClr val="tx1"/>
              </a:solidFill>
            </a:endParaRPr>
          </a:p>
        </p:txBody>
      </p:sp>
      <p:sp>
        <p:nvSpPr>
          <p:cNvPr id="199" name="Google Shape;199;p31"/>
          <p:cNvSpPr txBox="1">
            <a:spLocks noGrp="1"/>
          </p:cNvSpPr>
          <p:nvPr>
            <p:ph type="body" idx="1"/>
          </p:nvPr>
        </p:nvSpPr>
        <p:spPr>
          <a:xfrm>
            <a:off x="5843996" y="667900"/>
            <a:ext cx="5904105" cy="5464800"/>
          </a:xfrm>
          <a:prstGeom prst="rect">
            <a:avLst/>
          </a:prstGeom>
        </p:spPr>
        <p:txBody>
          <a:bodyPr spcFirstLastPara="1" vert="horz" wrap="square" lIns="121900" tIns="121900" rIns="121900" bIns="121900" rtlCol="0" anchor="t" anchorCtr="0">
            <a:noAutofit/>
          </a:bodyPr>
          <a:lstStyle/>
          <a:p>
            <a:pPr indent="-491054">
              <a:buSzPts val="2200"/>
              <a:buChar char="-"/>
            </a:pPr>
            <a:r>
              <a:rPr lang="en" sz="2933" dirty="0"/>
              <a:t>Lincoln-Sudbury Regional HS</a:t>
            </a:r>
            <a:endParaRPr sz="2933" dirty="0"/>
          </a:p>
          <a:p>
            <a:pPr indent="-491054">
              <a:buSzPts val="2200"/>
              <a:buChar char="-"/>
            </a:pPr>
            <a:r>
              <a:rPr lang="en" sz="2933" dirty="0"/>
              <a:t>Partner School visit (</a:t>
            </a:r>
            <a:r>
              <a:rPr lang="en" sz="2933" dirty="0" err="1"/>
              <a:t>Vilshofen</a:t>
            </a:r>
            <a:r>
              <a:rPr lang="en" sz="2933" dirty="0"/>
              <a:t>, Bavaria, Germany)</a:t>
            </a:r>
            <a:endParaRPr sz="2933" dirty="0"/>
          </a:p>
          <a:p>
            <a:pPr marL="0" indent="0">
              <a:spcBef>
                <a:spcPts val="2133"/>
              </a:spcBef>
              <a:buNone/>
            </a:pPr>
            <a:r>
              <a:rPr lang="en" sz="2933" dirty="0"/>
              <a:t>Topics: </a:t>
            </a:r>
            <a:endParaRPr sz="2933" dirty="0"/>
          </a:p>
          <a:p>
            <a:pPr indent="-491054">
              <a:spcBef>
                <a:spcPts val="2133"/>
              </a:spcBef>
              <a:buSzPts val="2200"/>
              <a:buChar char="-"/>
            </a:pPr>
            <a:r>
              <a:rPr lang="en" sz="2933" dirty="0"/>
              <a:t>Sports and Leisure (German)</a:t>
            </a:r>
            <a:endParaRPr sz="2933" dirty="0"/>
          </a:p>
          <a:p>
            <a:pPr indent="-491054">
              <a:buSzPts val="2200"/>
              <a:buChar char="-"/>
            </a:pPr>
            <a:r>
              <a:rPr lang="en" sz="2933" dirty="0"/>
              <a:t>Wellness (Wellness program)</a:t>
            </a:r>
            <a:endParaRPr sz="2933" dirty="0"/>
          </a:p>
        </p:txBody>
      </p:sp>
      <p:pic>
        <p:nvPicPr>
          <p:cNvPr id="200" name="Google Shape;200;p31"/>
          <p:cNvPicPr preferRelativeResize="0"/>
          <p:nvPr/>
        </p:nvPicPr>
        <p:blipFill>
          <a:blip r:embed="rId3">
            <a:alphaModFix/>
          </a:blip>
          <a:stretch>
            <a:fillRect/>
          </a:stretch>
        </p:blipFill>
        <p:spPr>
          <a:xfrm rot="-192265">
            <a:off x="78316" y="4845461"/>
            <a:ext cx="3217835" cy="1801980"/>
          </a:xfrm>
          <a:prstGeom prst="rect">
            <a:avLst/>
          </a:prstGeom>
          <a:noFill/>
          <a:ln>
            <a:noFill/>
          </a:ln>
          <a:effectLst>
            <a:outerShdw blurRad="57150" dist="19050" dir="5400000" algn="bl" rotWithShape="0">
              <a:srgbClr val="000000">
                <a:alpha val="50000"/>
              </a:srgbClr>
            </a:outerShdw>
          </a:effectLst>
        </p:spPr>
      </p:pic>
      <p:pic>
        <p:nvPicPr>
          <p:cNvPr id="201" name="Google Shape;201;p31"/>
          <p:cNvPicPr preferRelativeResize="0"/>
          <p:nvPr/>
        </p:nvPicPr>
        <p:blipFill rotWithShape="1">
          <a:blip r:embed="rId4">
            <a:alphaModFix/>
          </a:blip>
          <a:srcRect l="4810" t="-2150" r="-4809" b="2149"/>
          <a:stretch/>
        </p:blipFill>
        <p:spPr>
          <a:xfrm rot="1163758">
            <a:off x="3556895" y="3602062"/>
            <a:ext cx="2074979" cy="1632076"/>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354911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205"/>
        <p:cNvGrpSpPr/>
        <p:nvPr/>
      </p:nvGrpSpPr>
      <p:grpSpPr>
        <a:xfrm>
          <a:off x="0" y="0"/>
          <a:ext cx="0" cy="0"/>
          <a:chOff x="0" y="0"/>
          <a:chExt cx="0" cy="0"/>
        </a:xfrm>
      </p:grpSpPr>
      <p:sp>
        <p:nvSpPr>
          <p:cNvPr id="206" name="Google Shape;206;p32"/>
          <p:cNvSpPr txBox="1">
            <a:spLocks noGrp="1"/>
          </p:cNvSpPr>
          <p:nvPr>
            <p:ph type="title"/>
          </p:nvPr>
        </p:nvSpPr>
        <p:spPr>
          <a:xfrm>
            <a:off x="415633" y="667900"/>
            <a:ext cx="4942000" cy="3345200"/>
          </a:xfrm>
          <a:prstGeom prst="rect">
            <a:avLst/>
          </a:prstGeom>
        </p:spPr>
        <p:txBody>
          <a:bodyPr spcFirstLastPara="1" vert="horz" wrap="square" lIns="121900" tIns="121900" rIns="121900" bIns="121900" rtlCol="0" anchor="t" anchorCtr="0">
            <a:noAutofit/>
          </a:bodyPr>
          <a:lstStyle/>
          <a:p>
            <a:r>
              <a:rPr lang="en" dirty="0">
                <a:solidFill>
                  <a:srgbClr val="7030A0"/>
                </a:solidFill>
              </a:rPr>
              <a:t>Intercultural Citizenship:</a:t>
            </a:r>
            <a:endParaRPr dirty="0">
              <a:solidFill>
                <a:srgbClr val="7030A0"/>
              </a:solidFill>
            </a:endParaRPr>
          </a:p>
          <a:p>
            <a:endParaRPr dirty="0">
              <a:solidFill>
                <a:srgbClr val="FFFF00"/>
              </a:solidFill>
            </a:endParaRPr>
          </a:p>
          <a:p>
            <a:r>
              <a:rPr lang="en" sz="3200" dirty="0">
                <a:solidFill>
                  <a:srgbClr val="7030A0"/>
                </a:solidFill>
                <a:latin typeface="Arial"/>
                <a:ea typeface="Arial"/>
                <a:cs typeface="Arial"/>
                <a:sym typeface="Arial"/>
              </a:rPr>
              <a:t>KNOWLEDGE</a:t>
            </a:r>
            <a:endParaRPr sz="3200" dirty="0">
              <a:solidFill>
                <a:srgbClr val="7030A0"/>
              </a:solidFill>
              <a:latin typeface="Arial"/>
              <a:ea typeface="Arial"/>
              <a:cs typeface="Arial"/>
              <a:sym typeface="Arial"/>
            </a:endParaRPr>
          </a:p>
          <a:p>
            <a:r>
              <a:rPr lang="en" sz="3200" dirty="0">
                <a:solidFill>
                  <a:srgbClr val="7030A0"/>
                </a:solidFill>
                <a:latin typeface="Arial"/>
                <a:ea typeface="Arial"/>
                <a:cs typeface="Arial"/>
                <a:sym typeface="Arial"/>
              </a:rPr>
              <a:t>DISCOVERY</a:t>
            </a:r>
            <a:endParaRPr sz="3200" dirty="0">
              <a:solidFill>
                <a:srgbClr val="7030A0"/>
              </a:solidFill>
              <a:latin typeface="Arial"/>
              <a:ea typeface="Arial"/>
              <a:cs typeface="Arial"/>
              <a:sym typeface="Arial"/>
            </a:endParaRPr>
          </a:p>
          <a:p>
            <a:endParaRPr sz="3200" dirty="0">
              <a:solidFill>
                <a:srgbClr val="FFFF00"/>
              </a:solidFill>
              <a:latin typeface="Arial"/>
              <a:ea typeface="Arial"/>
              <a:cs typeface="Arial"/>
              <a:sym typeface="Arial"/>
            </a:endParaRPr>
          </a:p>
          <a:p>
            <a:r>
              <a:rPr lang="en" sz="3200" dirty="0">
                <a:solidFill>
                  <a:srgbClr val="7030A0"/>
                </a:solidFill>
                <a:latin typeface="Arial"/>
                <a:ea typeface="Arial"/>
                <a:cs typeface="Arial"/>
                <a:sym typeface="Arial"/>
              </a:rPr>
              <a:t>INTERPRETING and RELATING </a:t>
            </a:r>
            <a:endParaRPr sz="3200" dirty="0">
              <a:solidFill>
                <a:srgbClr val="7030A0"/>
              </a:solidFill>
            </a:endParaRPr>
          </a:p>
        </p:txBody>
      </p:sp>
      <p:sp>
        <p:nvSpPr>
          <p:cNvPr id="207" name="Google Shape;207;p32"/>
          <p:cNvSpPr txBox="1">
            <a:spLocks noGrp="1"/>
          </p:cNvSpPr>
          <p:nvPr>
            <p:ph type="body" idx="1"/>
          </p:nvPr>
        </p:nvSpPr>
        <p:spPr>
          <a:xfrm>
            <a:off x="4650467" y="1000"/>
            <a:ext cx="7414400" cy="6858000"/>
          </a:xfrm>
          <a:prstGeom prst="rect">
            <a:avLst/>
          </a:prstGeom>
          <a:solidFill>
            <a:schemeClr val="lt1"/>
          </a:solidFill>
        </p:spPr>
        <p:txBody>
          <a:bodyPr spcFirstLastPara="1" vert="horz" wrap="square" lIns="121900" tIns="121900" rIns="121900" bIns="121900" rtlCol="0" anchor="t" anchorCtr="0">
            <a:noAutofit/>
          </a:bodyPr>
          <a:lstStyle/>
          <a:p>
            <a:pPr marL="0" indent="0">
              <a:lnSpc>
                <a:spcPct val="100000"/>
              </a:lnSpc>
              <a:buNone/>
            </a:pPr>
            <a:r>
              <a:rPr lang="en" sz="2667" dirty="0">
                <a:solidFill>
                  <a:srgbClr val="000000"/>
                </a:solidFill>
                <a:latin typeface="Arial"/>
                <a:ea typeface="Arial"/>
                <a:cs typeface="Arial"/>
                <a:sym typeface="Arial"/>
              </a:rPr>
              <a:t>1) American students read information about sports in Germany.</a:t>
            </a:r>
            <a:endParaRPr sz="2667" dirty="0">
              <a:solidFill>
                <a:srgbClr val="000000"/>
              </a:solidFill>
              <a:latin typeface="Arial"/>
              <a:ea typeface="Arial"/>
              <a:cs typeface="Arial"/>
              <a:sym typeface="Arial"/>
            </a:endParaRPr>
          </a:p>
          <a:p>
            <a:pPr marL="0" indent="0">
              <a:lnSpc>
                <a:spcPct val="100000"/>
              </a:lnSpc>
              <a:buNone/>
            </a:pPr>
            <a:r>
              <a:rPr lang="en" sz="2667" dirty="0">
                <a:solidFill>
                  <a:srgbClr val="000000"/>
                </a:solidFill>
                <a:latin typeface="Times New Roman"/>
                <a:ea typeface="Times New Roman"/>
                <a:cs typeface="Times New Roman"/>
                <a:sym typeface="Times New Roman"/>
              </a:rPr>
              <a:t> </a:t>
            </a:r>
            <a:r>
              <a:rPr lang="en" sz="2667" dirty="0">
                <a:solidFill>
                  <a:srgbClr val="000000"/>
                </a:solidFill>
                <a:latin typeface="Arial"/>
                <a:ea typeface="Arial"/>
                <a:cs typeface="Arial"/>
                <a:sym typeface="Arial"/>
              </a:rPr>
              <a:t>German students read information about sports in America.</a:t>
            </a:r>
            <a:endParaRPr sz="2667" dirty="0">
              <a:solidFill>
                <a:srgbClr val="000000"/>
              </a:solidFill>
              <a:latin typeface="Arial"/>
              <a:ea typeface="Arial"/>
              <a:cs typeface="Arial"/>
              <a:sym typeface="Arial"/>
            </a:endParaRPr>
          </a:p>
          <a:p>
            <a:pPr marL="0" indent="0">
              <a:lnSpc>
                <a:spcPct val="100000"/>
              </a:lnSpc>
              <a:buNone/>
            </a:pPr>
            <a:endParaRPr sz="2667" dirty="0">
              <a:solidFill>
                <a:srgbClr val="000000"/>
              </a:solidFill>
              <a:latin typeface="Arial"/>
              <a:ea typeface="Arial"/>
              <a:cs typeface="Arial"/>
              <a:sym typeface="Arial"/>
            </a:endParaRPr>
          </a:p>
          <a:p>
            <a:pPr marL="0" indent="0">
              <a:lnSpc>
                <a:spcPct val="100000"/>
              </a:lnSpc>
              <a:buNone/>
            </a:pPr>
            <a:r>
              <a:rPr lang="en" sz="2667" dirty="0">
                <a:solidFill>
                  <a:srgbClr val="000000"/>
                </a:solidFill>
                <a:latin typeface="Arial"/>
                <a:ea typeface="Arial"/>
                <a:cs typeface="Arial"/>
                <a:sym typeface="Arial"/>
              </a:rPr>
              <a:t>2) Homework Reflection:</a:t>
            </a:r>
            <a:endParaRPr sz="2667" dirty="0">
              <a:solidFill>
                <a:srgbClr val="000000"/>
              </a:solidFill>
              <a:latin typeface="Times New Roman"/>
              <a:ea typeface="Times New Roman"/>
              <a:cs typeface="Times New Roman"/>
              <a:sym typeface="Times New Roman"/>
            </a:endParaRPr>
          </a:p>
          <a:p>
            <a:pPr indent="-457189">
              <a:lnSpc>
                <a:spcPct val="100000"/>
              </a:lnSpc>
              <a:buClr>
                <a:srgbClr val="000000"/>
              </a:buClr>
              <a:buSzPts val="1800"/>
              <a:buFont typeface="Arial"/>
              <a:buChar char="●"/>
            </a:pPr>
            <a:r>
              <a:rPr lang="en" sz="2400" dirty="0">
                <a:solidFill>
                  <a:srgbClr val="000000"/>
                </a:solidFill>
                <a:latin typeface="Arial"/>
                <a:ea typeface="Arial"/>
                <a:cs typeface="Arial"/>
                <a:sym typeface="Arial"/>
              </a:rPr>
              <a:t>Does anything strike you as odd/weird?</a:t>
            </a:r>
            <a:endParaRPr sz="2400" dirty="0">
              <a:solidFill>
                <a:srgbClr val="000000"/>
              </a:solidFill>
              <a:latin typeface="Times New Roman"/>
              <a:ea typeface="Times New Roman"/>
              <a:cs typeface="Times New Roman"/>
              <a:sym typeface="Times New Roman"/>
            </a:endParaRPr>
          </a:p>
          <a:p>
            <a:pPr indent="-457189">
              <a:lnSpc>
                <a:spcPct val="100000"/>
              </a:lnSpc>
              <a:buClr>
                <a:srgbClr val="000000"/>
              </a:buClr>
              <a:buSzPts val="1800"/>
              <a:buFont typeface="Arial"/>
              <a:buChar char="●"/>
            </a:pPr>
            <a:r>
              <a:rPr lang="en" sz="2400" dirty="0">
                <a:solidFill>
                  <a:srgbClr val="000000"/>
                </a:solidFill>
                <a:latin typeface="Arial"/>
                <a:ea typeface="Arial"/>
                <a:cs typeface="Arial"/>
                <a:sym typeface="Arial"/>
              </a:rPr>
              <a:t>Which are the three things you found most</a:t>
            </a:r>
            <a:endParaRPr sz="2400" dirty="0">
              <a:solidFill>
                <a:srgbClr val="000000"/>
              </a:solidFill>
              <a:latin typeface="Arial"/>
              <a:ea typeface="Arial"/>
              <a:cs typeface="Arial"/>
              <a:sym typeface="Arial"/>
            </a:endParaRPr>
          </a:p>
          <a:p>
            <a:pPr indent="-457189">
              <a:lnSpc>
                <a:spcPct val="100000"/>
              </a:lnSpc>
              <a:buClr>
                <a:srgbClr val="000000"/>
              </a:buClr>
              <a:buSzPts val="1800"/>
              <a:buFont typeface="Arial"/>
              <a:buChar char="●"/>
            </a:pPr>
            <a:r>
              <a:rPr lang="en" sz="2400" dirty="0">
                <a:solidFill>
                  <a:srgbClr val="000000"/>
                </a:solidFill>
                <a:latin typeface="Arial"/>
                <a:ea typeface="Arial"/>
                <a:cs typeface="Arial"/>
                <a:sym typeface="Arial"/>
              </a:rPr>
              <a:t>interesting/surprising?</a:t>
            </a:r>
            <a:endParaRPr sz="2400" dirty="0">
              <a:solidFill>
                <a:srgbClr val="000000"/>
              </a:solidFill>
              <a:latin typeface="Times New Roman"/>
              <a:ea typeface="Times New Roman"/>
              <a:cs typeface="Times New Roman"/>
              <a:sym typeface="Times New Roman"/>
            </a:endParaRPr>
          </a:p>
          <a:p>
            <a:pPr indent="-457189">
              <a:lnSpc>
                <a:spcPct val="100000"/>
              </a:lnSpc>
              <a:buClr>
                <a:srgbClr val="000000"/>
              </a:buClr>
              <a:buSzPts val="1800"/>
              <a:buFont typeface="Arial"/>
              <a:buChar char="●"/>
            </a:pPr>
            <a:r>
              <a:rPr lang="en" sz="2400" dirty="0">
                <a:solidFill>
                  <a:srgbClr val="000000"/>
                </a:solidFill>
                <a:latin typeface="Arial"/>
                <a:ea typeface="Arial"/>
                <a:cs typeface="Arial"/>
                <a:sym typeface="Arial"/>
              </a:rPr>
              <a:t>Which of these interesting facts are specific to the  culture (American or German)?</a:t>
            </a:r>
            <a:endParaRPr sz="2400" dirty="0">
              <a:solidFill>
                <a:srgbClr val="000000"/>
              </a:solidFill>
              <a:latin typeface="Times New Roman"/>
              <a:ea typeface="Times New Roman"/>
              <a:cs typeface="Times New Roman"/>
              <a:sym typeface="Times New Roman"/>
            </a:endParaRPr>
          </a:p>
          <a:p>
            <a:pPr indent="-457189">
              <a:lnSpc>
                <a:spcPct val="100000"/>
              </a:lnSpc>
              <a:buClr>
                <a:srgbClr val="000000"/>
              </a:buClr>
              <a:buSzPts val="1800"/>
              <a:buFont typeface="Arial"/>
              <a:buChar char="●"/>
            </a:pPr>
            <a:r>
              <a:rPr lang="en" sz="2400" dirty="0">
                <a:solidFill>
                  <a:srgbClr val="000000"/>
                </a:solidFill>
                <a:latin typeface="Arial"/>
                <a:ea typeface="Arial"/>
                <a:cs typeface="Arial"/>
                <a:sym typeface="Arial"/>
              </a:rPr>
              <a:t>Can you identify one or two things that you would not find in your own country?</a:t>
            </a:r>
            <a:endParaRPr sz="2400" dirty="0">
              <a:solidFill>
                <a:srgbClr val="000000"/>
              </a:solidFill>
              <a:latin typeface="Arial"/>
              <a:ea typeface="Arial"/>
              <a:cs typeface="Arial"/>
              <a:sym typeface="Arial"/>
            </a:endParaRPr>
          </a:p>
          <a:p>
            <a:pPr indent="-609585">
              <a:lnSpc>
                <a:spcPct val="100000"/>
              </a:lnSpc>
              <a:buNone/>
            </a:pPr>
            <a:endParaRPr sz="2667" dirty="0">
              <a:solidFill>
                <a:srgbClr val="000000"/>
              </a:solidFill>
              <a:latin typeface="Arial"/>
              <a:ea typeface="Arial"/>
              <a:cs typeface="Arial"/>
              <a:sym typeface="Arial"/>
            </a:endParaRPr>
          </a:p>
          <a:p>
            <a:pPr indent="-609585">
              <a:lnSpc>
                <a:spcPct val="100000"/>
              </a:lnSpc>
              <a:buNone/>
            </a:pPr>
            <a:r>
              <a:rPr lang="en" sz="2667" dirty="0">
                <a:solidFill>
                  <a:srgbClr val="000000"/>
                </a:solidFill>
                <a:latin typeface="Arial"/>
                <a:ea typeface="Arial"/>
                <a:cs typeface="Arial"/>
                <a:sym typeface="Arial"/>
              </a:rPr>
              <a:t>Prepare 2-3 questions in German that you will ask your German classmates to get more information about this.</a:t>
            </a:r>
            <a:endParaRPr sz="2667" dirty="0">
              <a:solidFill>
                <a:srgbClr val="000000"/>
              </a:solidFill>
              <a:latin typeface="Times New Roman"/>
              <a:ea typeface="Times New Roman"/>
              <a:cs typeface="Times New Roman"/>
              <a:sym typeface="Times New Roman"/>
            </a:endParaRPr>
          </a:p>
          <a:p>
            <a:pPr marL="0" indent="0">
              <a:lnSpc>
                <a:spcPct val="100000"/>
              </a:lnSpc>
              <a:buNone/>
            </a:pPr>
            <a:endParaRPr sz="2667" dirty="0">
              <a:solidFill>
                <a:srgbClr val="000000"/>
              </a:solidFill>
              <a:latin typeface="Arial"/>
              <a:ea typeface="Arial"/>
              <a:cs typeface="Arial"/>
              <a:sym typeface="Arial"/>
            </a:endParaRPr>
          </a:p>
          <a:p>
            <a:pPr marL="0" indent="0">
              <a:lnSpc>
                <a:spcPct val="100000"/>
              </a:lnSpc>
              <a:buNone/>
            </a:pPr>
            <a:endParaRPr sz="1600" dirty="0">
              <a:solidFill>
                <a:srgbClr val="000000"/>
              </a:solidFill>
              <a:latin typeface="Times New Roman"/>
              <a:ea typeface="Times New Roman"/>
              <a:cs typeface="Times New Roman"/>
              <a:sym typeface="Times New Roman"/>
            </a:endParaRPr>
          </a:p>
          <a:p>
            <a:pPr marL="0" indent="0">
              <a:lnSpc>
                <a:spcPct val="100000"/>
              </a:lnSpc>
              <a:buNone/>
            </a:pPr>
            <a:endParaRPr sz="1267" dirty="0">
              <a:solidFill>
                <a:srgbClr val="000000"/>
              </a:solidFill>
              <a:latin typeface="Arial"/>
              <a:ea typeface="Arial"/>
              <a:cs typeface="Arial"/>
              <a:sym typeface="Arial"/>
            </a:endParaRPr>
          </a:p>
          <a:p>
            <a:pPr marL="0" indent="0">
              <a:lnSpc>
                <a:spcPct val="100000"/>
              </a:lnSpc>
              <a:buNone/>
            </a:pPr>
            <a:endParaRPr sz="2667" dirty="0">
              <a:solidFill>
                <a:srgbClr val="000000"/>
              </a:solidFill>
              <a:latin typeface="Arial"/>
              <a:ea typeface="Arial"/>
              <a:cs typeface="Arial"/>
              <a:sym typeface="Arial"/>
            </a:endParaRPr>
          </a:p>
          <a:p>
            <a:pPr indent="0">
              <a:lnSpc>
                <a:spcPct val="100000"/>
              </a:lnSpc>
              <a:buNone/>
            </a:pPr>
            <a:endParaRPr sz="26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31516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415633" y="667900"/>
            <a:ext cx="4942000" cy="3345200"/>
          </a:xfrm>
          <a:prstGeom prst="rect">
            <a:avLst/>
          </a:prstGeom>
        </p:spPr>
        <p:txBody>
          <a:bodyPr spcFirstLastPara="1" vert="horz" wrap="square" lIns="121900" tIns="121900" rIns="121900" bIns="121900" rtlCol="0" anchor="t" anchorCtr="0">
            <a:noAutofit/>
          </a:bodyPr>
          <a:lstStyle/>
          <a:p>
            <a:r>
              <a:rPr lang="en" dirty="0">
                <a:solidFill>
                  <a:srgbClr val="7030A0"/>
                </a:solidFill>
              </a:rPr>
              <a:t>Intercultural Citizenship:</a:t>
            </a:r>
            <a:endParaRPr dirty="0">
              <a:solidFill>
                <a:srgbClr val="7030A0"/>
              </a:solidFill>
            </a:endParaRPr>
          </a:p>
          <a:p>
            <a:endParaRPr dirty="0">
              <a:solidFill>
                <a:srgbClr val="7030A0"/>
              </a:solidFill>
            </a:endParaRPr>
          </a:p>
          <a:p>
            <a:r>
              <a:rPr lang="en" dirty="0">
                <a:solidFill>
                  <a:srgbClr val="7030A0"/>
                </a:solidFill>
              </a:rPr>
              <a:t>Discovery/ Interaction</a:t>
            </a:r>
            <a:endParaRPr dirty="0">
              <a:solidFill>
                <a:srgbClr val="7030A0"/>
              </a:solidFill>
            </a:endParaRPr>
          </a:p>
          <a:p>
            <a:r>
              <a:rPr lang="en" dirty="0">
                <a:solidFill>
                  <a:srgbClr val="7030A0"/>
                </a:solidFill>
              </a:rPr>
              <a:t>&amp;</a:t>
            </a:r>
            <a:endParaRPr dirty="0">
              <a:solidFill>
                <a:srgbClr val="7030A0"/>
              </a:solidFill>
            </a:endParaRPr>
          </a:p>
          <a:p>
            <a:r>
              <a:rPr lang="en" dirty="0">
                <a:solidFill>
                  <a:srgbClr val="7030A0"/>
                </a:solidFill>
              </a:rPr>
              <a:t>Interpreting/</a:t>
            </a:r>
            <a:endParaRPr dirty="0">
              <a:solidFill>
                <a:srgbClr val="7030A0"/>
              </a:solidFill>
            </a:endParaRPr>
          </a:p>
          <a:p>
            <a:r>
              <a:rPr lang="en" dirty="0">
                <a:solidFill>
                  <a:srgbClr val="7030A0"/>
                </a:solidFill>
              </a:rPr>
              <a:t>Relating</a:t>
            </a:r>
            <a:endParaRPr dirty="0">
              <a:solidFill>
                <a:srgbClr val="7030A0"/>
              </a:solidFill>
            </a:endParaRPr>
          </a:p>
        </p:txBody>
      </p:sp>
      <p:sp>
        <p:nvSpPr>
          <p:cNvPr id="220" name="Google Shape;220;p34"/>
          <p:cNvSpPr txBox="1">
            <a:spLocks noGrp="1"/>
          </p:cNvSpPr>
          <p:nvPr>
            <p:ph type="body" idx="1"/>
          </p:nvPr>
        </p:nvSpPr>
        <p:spPr>
          <a:xfrm>
            <a:off x="4650467" y="1000"/>
            <a:ext cx="7414400" cy="6858000"/>
          </a:xfrm>
          <a:prstGeom prst="rect">
            <a:avLst/>
          </a:prstGeom>
          <a:solidFill>
            <a:schemeClr val="lt1"/>
          </a:solidFill>
        </p:spPr>
        <p:txBody>
          <a:bodyPr spcFirstLastPara="1" vert="horz" wrap="square" lIns="121900" tIns="121900" rIns="121900" bIns="121900" rtlCol="0" anchor="t" anchorCtr="0">
            <a:noAutofit/>
          </a:bodyPr>
          <a:lstStyle/>
          <a:p>
            <a:pPr indent="0">
              <a:lnSpc>
                <a:spcPct val="100000"/>
              </a:lnSpc>
              <a:buNone/>
            </a:pPr>
            <a:r>
              <a:rPr lang="en" sz="2400" dirty="0">
                <a:solidFill>
                  <a:srgbClr val="000000"/>
                </a:solidFill>
                <a:highlight>
                  <a:srgbClr val="FFFFFF"/>
                </a:highlight>
                <a:latin typeface="Arial"/>
                <a:ea typeface="Arial"/>
                <a:cs typeface="Arial"/>
                <a:sym typeface="Arial"/>
              </a:rPr>
              <a:t>3) Students ask each other their prepared questions (treating the others as experts) 4)complete/make a table with their own beliefs (hetero stereotype/auto stereotype)</a:t>
            </a:r>
            <a:endParaRPr sz="2400" dirty="0">
              <a:solidFill>
                <a:srgbClr val="000000"/>
              </a:solidFill>
              <a:latin typeface="Arial"/>
              <a:ea typeface="Arial"/>
              <a:cs typeface="Arial"/>
              <a:sym typeface="Arial"/>
            </a:endParaRPr>
          </a:p>
        </p:txBody>
      </p:sp>
      <p:graphicFrame>
        <p:nvGraphicFramePr>
          <p:cNvPr id="221" name="Google Shape;221;p34"/>
          <p:cNvGraphicFramePr/>
          <p:nvPr>
            <p:extLst>
              <p:ext uri="{D42A27DB-BD31-4B8C-83A1-F6EECF244321}">
                <p14:modId xmlns:p14="http://schemas.microsoft.com/office/powerpoint/2010/main" val="127241604"/>
              </p:ext>
            </p:extLst>
          </p:nvPr>
        </p:nvGraphicFramePr>
        <p:xfrm>
          <a:off x="5275900" y="1802583"/>
          <a:ext cx="6371734" cy="4919634"/>
        </p:xfrm>
        <a:graphic>
          <a:graphicData uri="http://schemas.openxmlformats.org/drawingml/2006/table">
            <a:tbl>
              <a:tblPr>
                <a:noFill/>
              </a:tblPr>
              <a:tblGrid>
                <a:gridCol w="3185867">
                  <a:extLst>
                    <a:ext uri="{9D8B030D-6E8A-4147-A177-3AD203B41FA5}">
                      <a16:colId xmlns:a16="http://schemas.microsoft.com/office/drawing/2014/main" val="20000"/>
                    </a:ext>
                  </a:extLst>
                </a:gridCol>
                <a:gridCol w="3185867">
                  <a:extLst>
                    <a:ext uri="{9D8B030D-6E8A-4147-A177-3AD203B41FA5}">
                      <a16:colId xmlns:a16="http://schemas.microsoft.com/office/drawing/2014/main" val="20001"/>
                    </a:ext>
                  </a:extLst>
                </a:gridCol>
              </a:tblGrid>
              <a:tr h="642033">
                <a:tc>
                  <a:txBody>
                    <a:bodyPr/>
                    <a:lstStyle/>
                    <a:p>
                      <a:pPr marL="0" lvl="0" indent="0" algn="l" rtl="0">
                        <a:spcBef>
                          <a:spcPts val="0"/>
                        </a:spcBef>
                        <a:spcAft>
                          <a:spcPts val="0"/>
                        </a:spcAft>
                        <a:buNone/>
                      </a:pPr>
                      <a:r>
                        <a:rPr lang="en" sz="2400" b="1"/>
                        <a:t>About USA</a:t>
                      </a:r>
                      <a:endParaRPr sz="2400" b="1"/>
                    </a:p>
                  </a:txBody>
                  <a:tcPr marL="121900" marR="121900" marT="121900" marB="121900"/>
                </a:tc>
                <a:tc>
                  <a:txBody>
                    <a:bodyPr/>
                    <a:lstStyle/>
                    <a:p>
                      <a:pPr marL="0" lvl="0" indent="0" algn="l" rtl="0">
                        <a:spcBef>
                          <a:spcPts val="0"/>
                        </a:spcBef>
                        <a:spcAft>
                          <a:spcPts val="0"/>
                        </a:spcAft>
                        <a:buNone/>
                      </a:pPr>
                      <a:r>
                        <a:rPr lang="en" sz="2400" b="1"/>
                        <a:t>about Germany </a:t>
                      </a:r>
                      <a:endParaRPr sz="2400" b="1"/>
                    </a:p>
                  </a:txBody>
                  <a:tcPr marL="121900" marR="121900" marT="121900" marB="121900"/>
                </a:tc>
                <a:extLst>
                  <a:ext uri="{0D108BD9-81ED-4DB2-BD59-A6C34878D82A}">
                    <a16:rowId xmlns:a16="http://schemas.microsoft.com/office/drawing/2014/main" val="10000"/>
                  </a:ext>
                </a:extLst>
              </a:tr>
              <a:tr h="975320">
                <a:tc>
                  <a:txBody>
                    <a:bodyPr/>
                    <a:lstStyle/>
                    <a:p>
                      <a:pPr marL="0" lvl="0" indent="0" algn="l" rtl="0">
                        <a:spcBef>
                          <a:spcPts val="0"/>
                        </a:spcBef>
                        <a:spcAft>
                          <a:spcPts val="0"/>
                        </a:spcAft>
                        <a:buNone/>
                      </a:pPr>
                      <a:r>
                        <a:rPr lang="en" sz="2400" dirty="0"/>
                        <a:t>Americans are the best at all sports</a:t>
                      </a:r>
                      <a:endParaRPr sz="2400" dirty="0"/>
                    </a:p>
                  </a:txBody>
                  <a:tcPr marL="121900" marR="121900" marT="121900" marB="121900"/>
                </a:tc>
                <a:tc>
                  <a:txBody>
                    <a:bodyPr/>
                    <a:lstStyle/>
                    <a:p>
                      <a:pPr marL="0" lvl="0" indent="0" algn="l" rtl="0">
                        <a:spcBef>
                          <a:spcPts val="0"/>
                        </a:spcBef>
                        <a:spcAft>
                          <a:spcPts val="0"/>
                        </a:spcAft>
                        <a:buNone/>
                      </a:pPr>
                      <a:r>
                        <a:rPr lang="en" sz="2400"/>
                        <a:t>Soccer is not a real sport/is boring</a:t>
                      </a:r>
                      <a:endParaRPr sz="2400"/>
                    </a:p>
                  </a:txBody>
                  <a:tcPr marL="121900" marR="121900" marT="121900" marB="121900">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985859">
                <a:tc>
                  <a:txBody>
                    <a:bodyPr/>
                    <a:lstStyle/>
                    <a:p>
                      <a:pPr marL="0" lvl="0" indent="0" algn="l" rtl="0">
                        <a:spcBef>
                          <a:spcPts val="0"/>
                        </a:spcBef>
                        <a:spcAft>
                          <a:spcPts val="0"/>
                        </a:spcAft>
                        <a:buNone/>
                      </a:pPr>
                      <a:r>
                        <a:rPr lang="en" sz="2400"/>
                        <a:t>Baseball is boring</a:t>
                      </a:r>
                      <a:endParaRPr sz="2400"/>
                    </a:p>
                  </a:txBody>
                  <a:tcPr marL="121900" marR="121900" marT="121900" marB="121900">
                    <a:lnR w="12650" cap="flat" cmpd="sng">
                      <a:solidFill>
                        <a:srgbClr val="000000"/>
                      </a:solidFill>
                      <a:prstDash val="solid"/>
                      <a:round/>
                      <a:headEnd type="none" w="sm" len="sm"/>
                      <a:tailEnd type="none" w="sm" len="sm"/>
                    </a:lnR>
                  </a:tcPr>
                </a:tc>
                <a:tc>
                  <a:txBody>
                    <a:bodyPr/>
                    <a:lstStyle/>
                    <a:p>
                      <a:pPr marL="0" lvl="0" indent="0" algn="l" rtl="0">
                        <a:lnSpc>
                          <a:spcPct val="115000"/>
                        </a:lnSpc>
                        <a:spcBef>
                          <a:spcPts val="0"/>
                        </a:spcBef>
                        <a:spcAft>
                          <a:spcPts val="0"/>
                        </a:spcAft>
                        <a:buNone/>
                      </a:pPr>
                      <a:r>
                        <a:rPr lang="en" sz="2400"/>
                        <a:t>Germans are not good at baseball</a:t>
                      </a:r>
                      <a:endParaRPr sz="2400"/>
                    </a:p>
                  </a:txBody>
                  <a:tcPr marL="84667" marR="84667" marT="84667" marB="846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341080">
                <a:tc>
                  <a:txBody>
                    <a:bodyPr/>
                    <a:lstStyle/>
                    <a:p>
                      <a:pPr marL="0" lvl="0" indent="0" algn="l" rtl="0">
                        <a:spcBef>
                          <a:spcPts val="0"/>
                        </a:spcBef>
                        <a:spcAft>
                          <a:spcPts val="0"/>
                        </a:spcAft>
                        <a:buNone/>
                      </a:pPr>
                      <a:r>
                        <a:rPr lang="en" sz="2400"/>
                        <a:t>Rock climbing is for boys</a:t>
                      </a:r>
                      <a:endParaRPr sz="2400"/>
                    </a:p>
                  </a:txBody>
                  <a:tcPr marL="121900" marR="121900" marT="121900" marB="121900"/>
                </a:tc>
                <a:tc>
                  <a:txBody>
                    <a:bodyPr/>
                    <a:lstStyle/>
                    <a:p>
                      <a:pPr marL="0" lvl="0" indent="0" algn="l" rtl="0">
                        <a:spcBef>
                          <a:spcPts val="0"/>
                        </a:spcBef>
                        <a:spcAft>
                          <a:spcPts val="0"/>
                        </a:spcAft>
                        <a:buNone/>
                      </a:pPr>
                      <a:r>
                        <a:rPr lang="en" sz="2400"/>
                        <a:t>Rock climbing is for boys</a:t>
                      </a:r>
                      <a:endParaRPr sz="2400"/>
                    </a:p>
                    <a:p>
                      <a:pPr marL="0" lvl="0" indent="0" algn="l" rtl="0">
                        <a:spcBef>
                          <a:spcPts val="0"/>
                        </a:spcBef>
                        <a:spcAft>
                          <a:spcPts val="0"/>
                        </a:spcAft>
                        <a:buNone/>
                      </a:pPr>
                      <a:endParaRPr sz="2400"/>
                    </a:p>
                  </a:txBody>
                  <a:tcPr marL="121900" marR="121900" marT="121900" marB="121900">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975320">
                <a:tc>
                  <a:txBody>
                    <a:bodyPr/>
                    <a:lstStyle/>
                    <a:p>
                      <a:pPr marL="0" lvl="0" indent="0" algn="l" rtl="0">
                        <a:spcBef>
                          <a:spcPts val="0"/>
                        </a:spcBef>
                        <a:spcAft>
                          <a:spcPts val="0"/>
                        </a:spcAft>
                        <a:buNone/>
                      </a:pPr>
                      <a:r>
                        <a:rPr lang="en" sz="2400"/>
                        <a:t>There is no racial discrimination in sports </a:t>
                      </a:r>
                      <a:endParaRPr sz="2400"/>
                    </a:p>
                  </a:txBody>
                  <a:tcPr marL="121900" marR="121900" marT="121900" marB="121900"/>
                </a:tc>
                <a:tc>
                  <a:txBody>
                    <a:bodyPr/>
                    <a:lstStyle/>
                    <a:p>
                      <a:pPr marL="0" lvl="0" indent="0" algn="l" rtl="0">
                        <a:spcBef>
                          <a:spcPts val="0"/>
                        </a:spcBef>
                        <a:spcAft>
                          <a:spcPts val="0"/>
                        </a:spcAft>
                        <a:buNone/>
                      </a:pPr>
                      <a:r>
                        <a:rPr lang="en" sz="2400" dirty="0"/>
                        <a:t>There is no racial discrimination in sports </a:t>
                      </a:r>
                      <a:endParaRPr sz="2400" dirty="0"/>
                    </a:p>
                  </a:txBody>
                  <a:tcPr marL="121900" marR="121900" marT="121900" marB="121900">
                    <a:lnT w="12650" cap="flat" cmpd="sng">
                      <a:solidFill>
                        <a:srgbClr val="000000"/>
                      </a:solidFill>
                      <a:prstDash val="solid"/>
                      <a:round/>
                      <a:headEnd type="none" w="sm" len="sm"/>
                      <a:tailEnd type="none" w="sm" len="sm"/>
                    </a:lnT>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22725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0EDB14-8621-1142-9C2A-68A933E70B05}"/>
              </a:ext>
            </a:extLst>
          </p:cNvPr>
          <p:cNvSpPr>
            <a:spLocks noGrp="1"/>
          </p:cNvSpPr>
          <p:nvPr>
            <p:ph sz="quarter" idx="13"/>
          </p:nvPr>
        </p:nvSpPr>
        <p:spPr>
          <a:xfrm>
            <a:off x="6626086" y="132522"/>
            <a:ext cx="4651513" cy="4187687"/>
          </a:xfrm>
        </p:spPr>
        <p:txBody>
          <a:bodyPr>
            <a:normAutofit/>
          </a:bodyPr>
          <a:lstStyle/>
          <a:p>
            <a:endParaRPr lang="en-GB" dirty="0">
              <a:latin typeface="Times New Roman" panose="02020603050405020304" pitchFamily="18" charset="0"/>
              <a:ea typeface="MS PGothic" panose="020B0600070205080204" pitchFamily="34" charset="-128"/>
              <a:cs typeface="Verdana" panose="020B0604030504040204" pitchFamily="34" charset="0"/>
            </a:endParaRPr>
          </a:p>
          <a:p>
            <a:endParaRPr lang="en-GB" dirty="0">
              <a:latin typeface="Times New Roman" panose="02020603050405020304" pitchFamily="18" charset="0"/>
              <a:ea typeface="MS PGothic" panose="020B0600070205080204" pitchFamily="34" charset="-128"/>
              <a:cs typeface="Verdana" panose="020B0604030504040204" pitchFamily="34" charset="0"/>
            </a:endParaRPr>
          </a:p>
          <a:p>
            <a:r>
              <a:rPr lang="en-GB" dirty="0">
                <a:latin typeface="Times New Roman" panose="02020603050405020304" pitchFamily="18" charset="0"/>
                <a:ea typeface="MS PGothic" panose="020B0600070205080204" pitchFamily="34" charset="-128"/>
                <a:cs typeface="Verdana" panose="020B0604030504040204" pitchFamily="34" charset="0"/>
              </a:rPr>
              <a:t>designed a street banner and displayed it in the street in front of the school</a:t>
            </a:r>
          </a:p>
          <a:p>
            <a:endParaRPr lang="en-GB" dirty="0">
              <a:latin typeface="Times New Roman" panose="02020603050405020304" pitchFamily="18" charset="0"/>
              <a:ea typeface="MS PGothic" panose="020B0600070205080204" pitchFamily="34" charset="-128"/>
              <a:cs typeface="Verdana" panose="020B0604030504040204" pitchFamily="34" charset="0"/>
            </a:endParaRPr>
          </a:p>
          <a:p>
            <a:endParaRPr lang="en-GB" dirty="0">
              <a:latin typeface="Times New Roman" panose="02020603050405020304" pitchFamily="18" charset="0"/>
              <a:ea typeface="MS PGothic" panose="020B0600070205080204" pitchFamily="34" charset="-128"/>
              <a:cs typeface="Verdana" panose="020B0604030504040204" pitchFamily="34" charset="0"/>
            </a:endParaRPr>
          </a:p>
          <a:p>
            <a:endParaRPr lang="en-GB" dirty="0">
              <a:latin typeface="Times New Roman" panose="02020603050405020304" pitchFamily="18" charset="0"/>
              <a:ea typeface="MS PGothic" panose="020B0600070205080204" pitchFamily="34" charset="-128"/>
              <a:cs typeface="Verdana" panose="020B0604030504040204" pitchFamily="34" charset="0"/>
            </a:endParaRPr>
          </a:p>
          <a:p>
            <a:endParaRPr lang="en-GB" dirty="0">
              <a:latin typeface="Times New Roman" panose="02020603050405020304" pitchFamily="18" charset="0"/>
              <a:ea typeface="MS PGothic" panose="020B0600070205080204" pitchFamily="34" charset="-128"/>
              <a:cs typeface="Verdana" panose="020B0604030504040204" pitchFamily="34" charset="0"/>
            </a:endParaRPr>
          </a:p>
          <a:p>
            <a:endParaRPr lang="en-GB" dirty="0">
              <a:latin typeface="Times New Roman" panose="02020603050405020304" pitchFamily="18" charset="0"/>
              <a:ea typeface="MS PGothic" panose="020B0600070205080204" pitchFamily="34" charset="-128"/>
              <a:cs typeface="Verdana" panose="020B0604030504040204" pitchFamily="34" charset="0"/>
            </a:endParaRPr>
          </a:p>
          <a:p>
            <a:endParaRPr lang="en-GB" dirty="0">
              <a:latin typeface="Times New Roman" panose="02020603050405020304" pitchFamily="18" charset="0"/>
              <a:ea typeface="MS PGothic" panose="020B0600070205080204" pitchFamily="34" charset="-128"/>
              <a:cs typeface="Verdana" panose="020B0604030504040204" pitchFamily="34" charset="0"/>
            </a:endParaRPr>
          </a:p>
          <a:p>
            <a:endParaRPr lang="en-GB" dirty="0">
              <a:latin typeface="Times New Roman" panose="02020603050405020304" pitchFamily="18" charset="0"/>
              <a:ea typeface="MS PGothic" panose="020B0600070205080204" pitchFamily="34" charset="-128"/>
              <a:cs typeface="Verdana" panose="020B0604030504040204" pitchFamily="34" charset="0"/>
            </a:endParaRPr>
          </a:p>
          <a:p>
            <a:endParaRPr lang="en-GB" dirty="0">
              <a:latin typeface="Times New Roman" panose="02020603050405020304" pitchFamily="18" charset="0"/>
              <a:ea typeface="MS PGothic" panose="020B0600070205080204" pitchFamily="34" charset="-128"/>
              <a:cs typeface="Verdana" panose="020B0604030504040204" pitchFamily="34" charset="0"/>
            </a:endParaRPr>
          </a:p>
          <a:p>
            <a:endParaRPr lang="en-GB" dirty="0">
              <a:latin typeface="Times New Roman" panose="02020603050405020304" pitchFamily="18" charset="0"/>
              <a:ea typeface="MS PGothic" panose="020B0600070205080204" pitchFamily="34" charset="-128"/>
              <a:cs typeface="Verdana" panose="020B0604030504040204" pitchFamily="34" charset="0"/>
            </a:endParaRPr>
          </a:p>
          <a:p>
            <a:endParaRPr lang="en-GB" dirty="0">
              <a:latin typeface="Times New Roman" panose="02020603050405020304" pitchFamily="18" charset="0"/>
              <a:ea typeface="MS PGothic" panose="020B0600070205080204" pitchFamily="34" charset="-128"/>
              <a:cs typeface="Verdana" panose="020B0604030504040204" pitchFamily="34" charset="0"/>
            </a:endParaRPr>
          </a:p>
        </p:txBody>
      </p:sp>
      <p:pic>
        <p:nvPicPr>
          <p:cNvPr id="4" name="Picture 3">
            <a:extLst>
              <a:ext uri="{FF2B5EF4-FFF2-40B4-BE49-F238E27FC236}">
                <a16:creationId xmlns:a16="http://schemas.microsoft.com/office/drawing/2014/main" id="{6E02BFEA-953B-694A-A6E5-D51699F5E9D3}"/>
              </a:ext>
            </a:extLst>
          </p:cNvPr>
          <p:cNvPicPr>
            <a:picLocks noChangeAspect="1"/>
          </p:cNvPicPr>
          <p:nvPr/>
        </p:nvPicPr>
        <p:blipFill>
          <a:blip r:embed="rId2"/>
          <a:stretch>
            <a:fillRect/>
          </a:stretch>
        </p:blipFill>
        <p:spPr>
          <a:xfrm>
            <a:off x="742121" y="666807"/>
            <a:ext cx="5456583" cy="3653402"/>
          </a:xfrm>
          <a:prstGeom prst="rect">
            <a:avLst/>
          </a:prstGeom>
        </p:spPr>
      </p:pic>
      <p:sp>
        <p:nvSpPr>
          <p:cNvPr id="7" name="TextBox 6">
            <a:extLst>
              <a:ext uri="{FF2B5EF4-FFF2-40B4-BE49-F238E27FC236}">
                <a16:creationId xmlns:a16="http://schemas.microsoft.com/office/drawing/2014/main" id="{2A21C666-CAAB-9B45-819B-F27367551F6A}"/>
              </a:ext>
            </a:extLst>
          </p:cNvPr>
          <p:cNvSpPr txBox="1"/>
          <p:nvPr/>
        </p:nvSpPr>
        <p:spPr>
          <a:xfrm>
            <a:off x="556590" y="5102086"/>
            <a:ext cx="9722533" cy="738664"/>
          </a:xfrm>
          <a:prstGeom prst="rect">
            <a:avLst/>
          </a:prstGeom>
          <a:noFill/>
        </p:spPr>
        <p:txBody>
          <a:bodyPr wrap="none" rtlCol="0">
            <a:spAutoFit/>
          </a:bodyPr>
          <a:lstStyle/>
          <a:p>
            <a:pPr marL="342900" indent="-342900">
              <a:buFont typeface="Arial" panose="020B0604020202020204" pitchFamily="34" charset="0"/>
              <a:buChar char="•"/>
            </a:pPr>
            <a:r>
              <a:rPr lang="en-GB" sz="2400" dirty="0">
                <a:latin typeface="Times New Roman" panose="02020603050405020304" pitchFamily="18" charset="0"/>
                <a:ea typeface="MS PGothic" panose="020B0600070205080204" pitchFamily="34" charset="-128"/>
                <a:cs typeface="Verdana" panose="020B0604030504040204" pitchFamily="34" charset="0"/>
              </a:rPr>
              <a:t>Radio Cool, a local radio in La Plata, shared information about the project.</a:t>
            </a:r>
            <a:endParaRPr lang="en-US" sz="2400" dirty="0"/>
          </a:p>
          <a:p>
            <a:endParaRPr lang="en-US" dirty="0"/>
          </a:p>
        </p:txBody>
      </p:sp>
    </p:spTree>
    <p:extLst>
      <p:ext uri="{BB962C8B-B14F-4D97-AF65-F5344CB8AC3E}">
        <p14:creationId xmlns:p14="http://schemas.microsoft.com/office/powerpoint/2010/main" val="2280938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234"/>
        <p:cNvGrpSpPr/>
        <p:nvPr/>
      </p:nvGrpSpPr>
      <p:grpSpPr>
        <a:xfrm>
          <a:off x="0" y="0"/>
          <a:ext cx="0" cy="0"/>
          <a:chOff x="0" y="0"/>
          <a:chExt cx="0" cy="0"/>
        </a:xfrm>
      </p:grpSpPr>
      <p:sp>
        <p:nvSpPr>
          <p:cNvPr id="235" name="Google Shape;235;p36"/>
          <p:cNvSpPr txBox="1">
            <a:spLocks noGrp="1"/>
          </p:cNvSpPr>
          <p:nvPr>
            <p:ph type="title"/>
          </p:nvPr>
        </p:nvSpPr>
        <p:spPr>
          <a:xfrm>
            <a:off x="85100" y="667900"/>
            <a:ext cx="5272400" cy="3345200"/>
          </a:xfrm>
          <a:prstGeom prst="rect">
            <a:avLst/>
          </a:prstGeom>
        </p:spPr>
        <p:txBody>
          <a:bodyPr spcFirstLastPara="1" vert="horz" wrap="square" lIns="121900" tIns="121900" rIns="121900" bIns="121900" rtlCol="0" anchor="t" anchorCtr="0">
            <a:noAutofit/>
          </a:bodyPr>
          <a:lstStyle/>
          <a:p>
            <a:r>
              <a:rPr lang="en" dirty="0">
                <a:solidFill>
                  <a:srgbClr val="7030A0"/>
                </a:solidFill>
              </a:rPr>
              <a:t>Intercultural Citizenship:</a:t>
            </a:r>
            <a:endParaRPr dirty="0">
              <a:solidFill>
                <a:srgbClr val="7030A0"/>
              </a:solidFill>
            </a:endParaRPr>
          </a:p>
          <a:p>
            <a:endParaRPr dirty="0">
              <a:solidFill>
                <a:srgbClr val="7030A0"/>
              </a:solidFill>
            </a:endParaRPr>
          </a:p>
          <a:p>
            <a:r>
              <a:rPr lang="en" sz="3200" dirty="0">
                <a:solidFill>
                  <a:srgbClr val="7030A0"/>
                </a:solidFill>
                <a:latin typeface="Merriweather Sans"/>
                <a:ea typeface="Merriweather Sans"/>
                <a:cs typeface="Merriweather Sans"/>
                <a:sym typeface="Merriweather Sans"/>
              </a:rPr>
              <a:t>CRITICAL CULTURAL AWARENESS - ANALYSING AND CONCLUDING ABOUT ‘THE OTHER’</a:t>
            </a:r>
            <a:endParaRPr sz="3200" dirty="0">
              <a:solidFill>
                <a:srgbClr val="7030A0"/>
              </a:solidFill>
              <a:latin typeface="Merriweather Sans"/>
              <a:ea typeface="Merriweather Sans"/>
              <a:cs typeface="Merriweather Sans"/>
              <a:sym typeface="Merriweather Sans"/>
            </a:endParaRPr>
          </a:p>
        </p:txBody>
      </p:sp>
      <p:sp>
        <p:nvSpPr>
          <p:cNvPr id="236" name="Google Shape;236;p36"/>
          <p:cNvSpPr txBox="1">
            <a:spLocks noGrp="1"/>
          </p:cNvSpPr>
          <p:nvPr>
            <p:ph type="body" idx="1"/>
          </p:nvPr>
        </p:nvSpPr>
        <p:spPr>
          <a:xfrm>
            <a:off x="4605833" y="0"/>
            <a:ext cx="7414400" cy="6858000"/>
          </a:xfrm>
          <a:prstGeom prst="rect">
            <a:avLst/>
          </a:prstGeom>
          <a:solidFill>
            <a:schemeClr val="lt1"/>
          </a:solidFill>
        </p:spPr>
        <p:txBody>
          <a:bodyPr spcFirstLastPara="1" vert="horz" wrap="square" lIns="121900" tIns="121900" rIns="121900" bIns="121900" rtlCol="0" anchor="t" anchorCtr="0">
            <a:noAutofit/>
          </a:bodyPr>
          <a:lstStyle/>
          <a:p>
            <a:pPr marL="0" indent="0">
              <a:lnSpc>
                <a:spcPct val="100000"/>
              </a:lnSpc>
              <a:buNone/>
            </a:pPr>
            <a:r>
              <a:rPr lang="en" sz="2400" dirty="0">
                <a:solidFill>
                  <a:srgbClr val="000000"/>
                </a:solidFill>
                <a:latin typeface="Arial"/>
                <a:ea typeface="Arial"/>
                <a:cs typeface="Arial"/>
                <a:sym typeface="Arial"/>
              </a:rPr>
              <a:t>FAKTENDETEKTIVE </a:t>
            </a:r>
            <a:endParaRPr sz="2400" dirty="0">
              <a:solidFill>
                <a:srgbClr val="000000"/>
              </a:solidFill>
              <a:latin typeface="Arial"/>
              <a:ea typeface="Arial"/>
              <a:cs typeface="Arial"/>
              <a:sym typeface="Arial"/>
            </a:endParaRPr>
          </a:p>
          <a:p>
            <a:pPr marL="0" indent="0">
              <a:lnSpc>
                <a:spcPct val="100000"/>
              </a:lnSpc>
              <a:buNone/>
            </a:pPr>
            <a:r>
              <a:rPr lang="en" sz="2400" dirty="0">
                <a:solidFill>
                  <a:srgbClr val="000000"/>
                </a:solidFill>
                <a:latin typeface="Arial"/>
                <a:ea typeface="Arial"/>
                <a:cs typeface="Arial"/>
                <a:sym typeface="Arial"/>
              </a:rPr>
              <a:t>Confirm or disconfirm the statements on your tables by interviewing your German classmates. You need to make a conclusion based on your interviews (at least 5 students), and “facts” you read. Represent your information/data in a way that your conclusions can be understood from these representations.</a:t>
            </a:r>
            <a:endParaRPr sz="2400" dirty="0"/>
          </a:p>
        </p:txBody>
      </p:sp>
      <p:graphicFrame>
        <p:nvGraphicFramePr>
          <p:cNvPr id="237" name="Google Shape;237;p36"/>
          <p:cNvGraphicFramePr/>
          <p:nvPr>
            <p:extLst>
              <p:ext uri="{D42A27DB-BD31-4B8C-83A1-F6EECF244321}">
                <p14:modId xmlns:p14="http://schemas.microsoft.com/office/powerpoint/2010/main" val="2877096366"/>
              </p:ext>
            </p:extLst>
          </p:nvPr>
        </p:nvGraphicFramePr>
        <p:xfrm>
          <a:off x="5101967" y="3709720"/>
          <a:ext cx="6410267" cy="2506136"/>
        </p:xfrm>
        <a:graphic>
          <a:graphicData uri="http://schemas.openxmlformats.org/drawingml/2006/table">
            <a:tbl>
              <a:tblPr bandRow="1">
                <a:noFill/>
              </a:tblPr>
              <a:tblGrid>
                <a:gridCol w="2621633">
                  <a:extLst>
                    <a:ext uri="{9D8B030D-6E8A-4147-A177-3AD203B41FA5}">
                      <a16:colId xmlns:a16="http://schemas.microsoft.com/office/drawing/2014/main" val="20000"/>
                    </a:ext>
                  </a:extLst>
                </a:gridCol>
                <a:gridCol w="864815">
                  <a:extLst>
                    <a:ext uri="{9D8B030D-6E8A-4147-A177-3AD203B41FA5}">
                      <a16:colId xmlns:a16="http://schemas.microsoft.com/office/drawing/2014/main" val="20001"/>
                    </a:ext>
                  </a:extLst>
                </a:gridCol>
                <a:gridCol w="902826">
                  <a:extLst>
                    <a:ext uri="{9D8B030D-6E8A-4147-A177-3AD203B41FA5}">
                      <a16:colId xmlns:a16="http://schemas.microsoft.com/office/drawing/2014/main" val="20002"/>
                    </a:ext>
                  </a:extLst>
                </a:gridCol>
                <a:gridCol w="2020993">
                  <a:extLst>
                    <a:ext uri="{9D8B030D-6E8A-4147-A177-3AD203B41FA5}">
                      <a16:colId xmlns:a16="http://schemas.microsoft.com/office/drawing/2014/main" val="20003"/>
                    </a:ext>
                  </a:extLst>
                </a:gridCol>
              </a:tblGrid>
              <a:tr h="900853">
                <a:tc>
                  <a:txBody>
                    <a:bodyPr/>
                    <a:lstStyle/>
                    <a:p>
                      <a:pPr marL="0" lvl="0" indent="0" algn="l" rtl="0">
                        <a:spcBef>
                          <a:spcPts val="0"/>
                        </a:spcBef>
                        <a:spcAft>
                          <a:spcPts val="0"/>
                        </a:spcAft>
                        <a:buNone/>
                      </a:pPr>
                      <a:r>
                        <a:rPr lang="en" sz="2400" dirty="0" err="1"/>
                        <a:t>Fakt</a:t>
                      </a:r>
                      <a:r>
                        <a:rPr lang="en" sz="2400" dirty="0"/>
                        <a:t> 1: In Deutschland...</a:t>
                      </a:r>
                      <a:endParaRPr sz="2400" dirty="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2400" dirty="0" err="1"/>
                        <a:t>wahr</a:t>
                      </a:r>
                      <a:endParaRPr sz="2400" dirty="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2400"/>
                        <a:t>falsch</a:t>
                      </a:r>
                      <a:endParaRPr sz="240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2400"/>
                        <a:t>Meine Meinung?</a:t>
                      </a:r>
                      <a:endParaRPr sz="240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35093">
                <a:tc>
                  <a:txBody>
                    <a:bodyPr/>
                    <a:lstStyle/>
                    <a:p>
                      <a:pPr marL="0" lvl="0" indent="0" algn="l" rtl="0">
                        <a:spcBef>
                          <a:spcPts val="0"/>
                        </a:spcBef>
                        <a:spcAft>
                          <a:spcPts val="0"/>
                        </a:spcAft>
                        <a:buNone/>
                      </a:pPr>
                      <a:r>
                        <a:rPr lang="en" sz="2400"/>
                        <a:t>Interview 1:</a:t>
                      </a:r>
                      <a:endParaRPr sz="240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60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60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60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35093">
                <a:tc>
                  <a:txBody>
                    <a:bodyPr/>
                    <a:lstStyle/>
                    <a:p>
                      <a:pPr marL="0" lvl="0" indent="0" algn="l" rtl="0">
                        <a:spcBef>
                          <a:spcPts val="0"/>
                        </a:spcBef>
                        <a:spcAft>
                          <a:spcPts val="0"/>
                        </a:spcAft>
                        <a:buNone/>
                      </a:pPr>
                      <a:r>
                        <a:rPr lang="en" sz="2400"/>
                        <a:t>Interview 2:</a:t>
                      </a:r>
                      <a:endParaRPr sz="240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60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60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60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35093">
                <a:tc>
                  <a:txBody>
                    <a:bodyPr/>
                    <a:lstStyle/>
                    <a:p>
                      <a:pPr marL="0" lvl="0" indent="0" algn="l" rtl="0">
                        <a:spcBef>
                          <a:spcPts val="0"/>
                        </a:spcBef>
                        <a:spcAft>
                          <a:spcPts val="0"/>
                        </a:spcAft>
                        <a:buNone/>
                      </a:pPr>
                      <a:r>
                        <a:rPr lang="en" sz="2400"/>
                        <a:t>Interview 3:</a:t>
                      </a:r>
                      <a:endParaRPr sz="240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60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60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600" dirty="0">
                        <a:latin typeface="Times New Roman"/>
                        <a:ea typeface="Times New Roman"/>
                        <a:cs typeface="Times New Roman"/>
                        <a:sym typeface="Times New Roman"/>
                      </a:endParaRPr>
                    </a:p>
                  </a:txBody>
                  <a:tcPr marL="84667" marR="84667" marT="84667" marB="846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75443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256"/>
        <p:cNvGrpSpPr/>
        <p:nvPr/>
      </p:nvGrpSpPr>
      <p:grpSpPr>
        <a:xfrm>
          <a:off x="0" y="0"/>
          <a:ext cx="0" cy="0"/>
          <a:chOff x="0" y="0"/>
          <a:chExt cx="0" cy="0"/>
        </a:xfrm>
      </p:grpSpPr>
      <p:sp>
        <p:nvSpPr>
          <p:cNvPr id="257" name="Google Shape;257;p39"/>
          <p:cNvSpPr txBox="1">
            <a:spLocks noGrp="1"/>
          </p:cNvSpPr>
          <p:nvPr>
            <p:ph type="title"/>
          </p:nvPr>
        </p:nvSpPr>
        <p:spPr>
          <a:xfrm>
            <a:off x="415633" y="667900"/>
            <a:ext cx="4942000" cy="3345200"/>
          </a:xfrm>
          <a:prstGeom prst="rect">
            <a:avLst/>
          </a:prstGeom>
        </p:spPr>
        <p:txBody>
          <a:bodyPr spcFirstLastPara="1" vert="horz" wrap="square" lIns="121900" tIns="121900" rIns="121900" bIns="121900" rtlCol="0" anchor="t" anchorCtr="0">
            <a:noAutofit/>
          </a:bodyPr>
          <a:lstStyle/>
          <a:p>
            <a:r>
              <a:rPr lang="en" dirty="0">
                <a:solidFill>
                  <a:srgbClr val="7030A0"/>
                </a:solidFill>
              </a:rPr>
              <a:t>Intercultural Citizenship:</a:t>
            </a:r>
            <a:endParaRPr dirty="0">
              <a:solidFill>
                <a:srgbClr val="7030A0"/>
              </a:solidFill>
            </a:endParaRPr>
          </a:p>
          <a:p>
            <a:endParaRPr dirty="0">
              <a:solidFill>
                <a:srgbClr val="7030A0"/>
              </a:solidFill>
            </a:endParaRPr>
          </a:p>
          <a:p>
            <a:endParaRPr dirty="0">
              <a:solidFill>
                <a:srgbClr val="7030A0"/>
              </a:solidFill>
            </a:endParaRPr>
          </a:p>
          <a:p>
            <a:r>
              <a:rPr lang="en" sz="4000" dirty="0">
                <a:solidFill>
                  <a:srgbClr val="7030A0"/>
                </a:solidFill>
                <a:latin typeface="Arial"/>
                <a:ea typeface="Arial"/>
                <a:cs typeface="Arial"/>
                <a:sym typeface="Arial"/>
              </a:rPr>
              <a:t>ACTION IN THE COMMUNITY</a:t>
            </a:r>
            <a:endParaRPr sz="4000" dirty="0">
              <a:solidFill>
                <a:srgbClr val="7030A0"/>
              </a:solidFill>
            </a:endParaRPr>
          </a:p>
        </p:txBody>
      </p:sp>
      <p:sp>
        <p:nvSpPr>
          <p:cNvPr id="258" name="Google Shape;258;p39"/>
          <p:cNvSpPr txBox="1">
            <a:spLocks noGrp="1"/>
          </p:cNvSpPr>
          <p:nvPr>
            <p:ph type="body" idx="1"/>
          </p:nvPr>
        </p:nvSpPr>
        <p:spPr>
          <a:xfrm>
            <a:off x="4650467" y="1000"/>
            <a:ext cx="7414400" cy="6858000"/>
          </a:xfrm>
          <a:prstGeom prst="rect">
            <a:avLst/>
          </a:prstGeom>
          <a:solidFill>
            <a:schemeClr val="lt1"/>
          </a:solidFill>
        </p:spPr>
        <p:txBody>
          <a:bodyPr spcFirstLastPara="1" vert="horz" wrap="square" lIns="121900" tIns="121900" rIns="121900" bIns="121900" rtlCol="0" anchor="t" anchorCtr="0">
            <a:noAutofit/>
          </a:bodyPr>
          <a:lstStyle/>
          <a:p>
            <a:pPr marL="1219170" indent="0">
              <a:lnSpc>
                <a:spcPct val="100000"/>
              </a:lnSpc>
              <a:buNone/>
            </a:pPr>
            <a:r>
              <a:rPr lang="en" sz="3200" dirty="0">
                <a:solidFill>
                  <a:srgbClr val="000000"/>
                </a:solidFill>
                <a:latin typeface="Arial"/>
                <a:ea typeface="Arial"/>
                <a:cs typeface="Arial"/>
                <a:sym typeface="Arial"/>
              </a:rPr>
              <a:t>Students share what they learned during this activity with a group of students in their context that has not been part of this activity.</a:t>
            </a:r>
          </a:p>
          <a:p>
            <a:pPr marL="1219170" indent="0">
              <a:lnSpc>
                <a:spcPct val="100000"/>
              </a:lnSpc>
              <a:buNone/>
            </a:pPr>
            <a:endParaRPr sz="3200" dirty="0">
              <a:solidFill>
                <a:srgbClr val="000000"/>
              </a:solidFill>
              <a:latin typeface="Arial"/>
              <a:ea typeface="Arial"/>
              <a:cs typeface="Arial"/>
              <a:sym typeface="Arial"/>
            </a:endParaRPr>
          </a:p>
          <a:p>
            <a:pPr indent="-507987">
              <a:lnSpc>
                <a:spcPct val="100000"/>
              </a:lnSpc>
              <a:buClr>
                <a:srgbClr val="000000"/>
              </a:buClr>
              <a:buSzPts val="2400"/>
              <a:buFont typeface="Arial"/>
              <a:buChar char="●"/>
            </a:pPr>
            <a:r>
              <a:rPr lang="en" sz="3200" dirty="0">
                <a:solidFill>
                  <a:srgbClr val="000000"/>
                </a:solidFill>
                <a:latin typeface="Arial"/>
                <a:ea typeface="Arial"/>
                <a:cs typeface="Arial"/>
                <a:sym typeface="Arial"/>
              </a:rPr>
              <a:t>Posters/webpages/brochures </a:t>
            </a:r>
            <a:endParaRPr sz="3200" dirty="0">
              <a:solidFill>
                <a:srgbClr val="000000"/>
              </a:solidFill>
              <a:latin typeface="Arial"/>
              <a:ea typeface="Arial"/>
              <a:cs typeface="Arial"/>
              <a:sym typeface="Arial"/>
            </a:endParaRPr>
          </a:p>
          <a:p>
            <a:pPr lvl="1" indent="-507987">
              <a:lnSpc>
                <a:spcPct val="100000"/>
              </a:lnSpc>
              <a:spcBef>
                <a:spcPts val="0"/>
              </a:spcBef>
              <a:buClr>
                <a:srgbClr val="000000"/>
              </a:buClr>
              <a:buSzPts val="2400"/>
              <a:buFont typeface="Arial"/>
              <a:buChar char="o"/>
            </a:pPr>
            <a:r>
              <a:rPr lang="en" sz="3200" dirty="0">
                <a:solidFill>
                  <a:srgbClr val="000000"/>
                </a:solidFill>
                <a:latin typeface="Arial"/>
                <a:ea typeface="Arial"/>
                <a:cs typeface="Arial"/>
                <a:sym typeface="Arial"/>
              </a:rPr>
              <a:t>the German group will present in Germany</a:t>
            </a:r>
            <a:endParaRPr sz="3200" dirty="0">
              <a:solidFill>
                <a:srgbClr val="000000"/>
              </a:solidFill>
              <a:latin typeface="Arial"/>
              <a:ea typeface="Arial"/>
              <a:cs typeface="Arial"/>
              <a:sym typeface="Arial"/>
            </a:endParaRPr>
          </a:p>
          <a:p>
            <a:pPr lvl="1" indent="-507987">
              <a:lnSpc>
                <a:spcPct val="100000"/>
              </a:lnSpc>
              <a:spcBef>
                <a:spcPts val="0"/>
              </a:spcBef>
              <a:buClr>
                <a:srgbClr val="000000"/>
              </a:buClr>
              <a:buSzPts val="2400"/>
              <a:buFont typeface="Arial"/>
              <a:buChar char="o"/>
            </a:pPr>
            <a:r>
              <a:rPr lang="en-US" sz="3200" dirty="0">
                <a:solidFill>
                  <a:srgbClr val="000000"/>
                </a:solidFill>
                <a:latin typeface="Arial"/>
                <a:ea typeface="Arial"/>
                <a:cs typeface="Arial"/>
                <a:sym typeface="Arial"/>
              </a:rPr>
              <a:t>I</a:t>
            </a:r>
            <a:r>
              <a:rPr lang="en" sz="3200" dirty="0">
                <a:solidFill>
                  <a:srgbClr val="000000"/>
                </a:solidFill>
                <a:latin typeface="Arial"/>
                <a:ea typeface="Arial"/>
                <a:cs typeface="Arial"/>
                <a:sym typeface="Arial"/>
              </a:rPr>
              <a:t>n America: presentation to wider school community</a:t>
            </a:r>
            <a:endParaRPr sz="3200" dirty="0">
              <a:solidFill>
                <a:srgbClr val="000000"/>
              </a:solidFill>
              <a:latin typeface="Arial"/>
              <a:ea typeface="Arial"/>
              <a:cs typeface="Arial"/>
              <a:sym typeface="Arial"/>
            </a:endParaRPr>
          </a:p>
          <a:p>
            <a:pPr lvl="2" indent="-507987">
              <a:lnSpc>
                <a:spcPct val="100000"/>
              </a:lnSpc>
              <a:spcBef>
                <a:spcPts val="0"/>
              </a:spcBef>
              <a:buClr>
                <a:srgbClr val="000000"/>
              </a:buClr>
              <a:buSzPts val="2400"/>
              <a:buFont typeface="Arial"/>
              <a:buChar char="▪"/>
            </a:pPr>
            <a:r>
              <a:rPr lang="en" sz="3200" dirty="0">
                <a:solidFill>
                  <a:srgbClr val="000000"/>
                </a:solidFill>
                <a:latin typeface="Arial"/>
                <a:ea typeface="Arial"/>
                <a:cs typeface="Arial"/>
                <a:sym typeface="Arial"/>
              </a:rPr>
              <a:t>[invite students/community - with food!]</a:t>
            </a:r>
            <a:endParaRPr sz="3200" dirty="0">
              <a:solidFill>
                <a:srgbClr val="000000"/>
              </a:solidFill>
              <a:latin typeface="Arial"/>
              <a:ea typeface="Arial"/>
              <a:cs typeface="Arial"/>
              <a:sym typeface="Arial"/>
            </a:endParaRPr>
          </a:p>
          <a:p>
            <a:pPr indent="0">
              <a:lnSpc>
                <a:spcPct val="100000"/>
              </a:lnSpc>
              <a:buNone/>
            </a:pPr>
            <a:endParaRPr sz="3200" dirty="0"/>
          </a:p>
        </p:txBody>
      </p:sp>
      <p:sp>
        <p:nvSpPr>
          <p:cNvPr id="259" name="Google Shape;259;p39"/>
          <p:cNvSpPr/>
          <p:nvPr/>
        </p:nvSpPr>
        <p:spPr>
          <a:xfrm>
            <a:off x="4898400" y="667900"/>
            <a:ext cx="844000" cy="5788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978705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D6D64-AACC-0F49-952E-F00989ABFAD6}"/>
              </a:ext>
            </a:extLst>
          </p:cNvPr>
          <p:cNvSpPr>
            <a:spLocks noGrp="1"/>
          </p:cNvSpPr>
          <p:nvPr>
            <p:ph type="title"/>
          </p:nvPr>
        </p:nvSpPr>
        <p:spPr/>
        <p:txBody>
          <a:bodyPr/>
          <a:lstStyle/>
          <a:p>
            <a:r>
              <a:rPr lang="en-US" dirty="0"/>
              <a:t>Interdisciplinary Intercultural Citizenship</a:t>
            </a:r>
          </a:p>
        </p:txBody>
      </p:sp>
      <p:sp>
        <p:nvSpPr>
          <p:cNvPr id="3" name="Content Placeholder 2">
            <a:extLst>
              <a:ext uri="{FF2B5EF4-FFF2-40B4-BE49-F238E27FC236}">
                <a16:creationId xmlns:a16="http://schemas.microsoft.com/office/drawing/2014/main" id="{118988A7-92C4-F04F-8949-CAA3F2940ACE}"/>
              </a:ext>
            </a:extLst>
          </p:cNvPr>
          <p:cNvSpPr>
            <a:spLocks noGrp="1"/>
          </p:cNvSpPr>
          <p:nvPr>
            <p:ph idx="1"/>
          </p:nvPr>
        </p:nvSpPr>
        <p:spPr/>
        <p:txBody>
          <a:bodyPr/>
          <a:lstStyle/>
          <a:p>
            <a:pPr marL="0" indent="0">
              <a:buNone/>
            </a:pPr>
            <a:r>
              <a:rPr lang="en-US" b="1" dirty="0"/>
              <a:t>Natural Disasters: Hurricane Maria</a:t>
            </a:r>
            <a:r>
              <a:rPr lang="en-US" dirty="0"/>
              <a:t> </a:t>
            </a:r>
          </a:p>
          <a:p>
            <a:pPr marL="0" indent="0">
              <a:buNone/>
            </a:pPr>
            <a:endParaRPr lang="en-US" dirty="0"/>
          </a:p>
          <a:p>
            <a:pPr marL="0" indent="0">
              <a:buNone/>
            </a:pPr>
            <a:r>
              <a:rPr lang="en-US" b="1" dirty="0"/>
              <a:t>Essential Question:</a:t>
            </a:r>
            <a:endParaRPr lang="en-US" dirty="0"/>
          </a:p>
          <a:p>
            <a:pPr marL="0" indent="0">
              <a:buNone/>
            </a:pPr>
            <a:r>
              <a:rPr lang="en-US" dirty="0"/>
              <a:t>What are the relationships between interdisciplinary knowledge of natural disasters and the quality of life in our interconnected contemporary world?</a:t>
            </a:r>
          </a:p>
        </p:txBody>
      </p:sp>
    </p:spTree>
    <p:extLst>
      <p:ext uri="{BB962C8B-B14F-4D97-AF65-F5344CB8AC3E}">
        <p14:creationId xmlns:p14="http://schemas.microsoft.com/office/powerpoint/2010/main" val="252732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0C7FDF3-581F-8049-A0E6-3E9BF498202E}"/>
              </a:ext>
            </a:extLst>
          </p:cNvPr>
          <p:cNvGraphicFramePr>
            <a:graphicFrameLocks noGrp="1"/>
          </p:cNvGraphicFramePr>
          <p:nvPr>
            <p:ph idx="1"/>
            <p:extLst>
              <p:ext uri="{D42A27DB-BD31-4B8C-83A1-F6EECF244321}">
                <p14:modId xmlns:p14="http://schemas.microsoft.com/office/powerpoint/2010/main" val="211288029"/>
              </p:ext>
            </p:extLst>
          </p:nvPr>
        </p:nvGraphicFramePr>
        <p:xfrm>
          <a:off x="648183" y="1319521"/>
          <a:ext cx="10104698" cy="5237226"/>
        </p:xfrm>
        <a:graphic>
          <a:graphicData uri="http://schemas.openxmlformats.org/drawingml/2006/table">
            <a:tbl>
              <a:tblPr bandRow="1">
                <a:tableStyleId>{5C22544A-7EE6-4342-B048-85BDC9FD1C3A}</a:tableStyleId>
              </a:tblPr>
              <a:tblGrid>
                <a:gridCol w="10104698">
                  <a:extLst>
                    <a:ext uri="{9D8B030D-6E8A-4147-A177-3AD203B41FA5}">
                      <a16:colId xmlns:a16="http://schemas.microsoft.com/office/drawing/2014/main" val="2846533103"/>
                    </a:ext>
                  </a:extLst>
                </a:gridCol>
              </a:tblGrid>
              <a:tr h="4968126">
                <a:tc>
                  <a:txBody>
                    <a:bodyPr/>
                    <a:lstStyle/>
                    <a:p>
                      <a:pPr marL="0" marR="0">
                        <a:lnSpc>
                          <a:spcPct val="115000"/>
                        </a:lnSpc>
                        <a:spcBef>
                          <a:spcPts val="0"/>
                        </a:spcBef>
                        <a:spcAft>
                          <a:spcPts val="0"/>
                        </a:spcAft>
                      </a:pPr>
                      <a:r>
                        <a:rPr lang="en-US" sz="2000" dirty="0">
                          <a:effectLst/>
                        </a:rPr>
                        <a:t>Learners will: </a:t>
                      </a:r>
                    </a:p>
                    <a:p>
                      <a:pPr marL="342900" marR="0" lvl="0" indent="-342900">
                        <a:lnSpc>
                          <a:spcPct val="115000"/>
                        </a:lnSpc>
                        <a:spcBef>
                          <a:spcPts val="0"/>
                        </a:spcBef>
                        <a:spcAft>
                          <a:spcPts val="0"/>
                        </a:spcAft>
                        <a:buSzPts val="1000"/>
                        <a:buFont typeface="Arial" panose="020B0604020202020204" pitchFamily="34" charset="0"/>
                        <a:buChar char="●"/>
                      </a:pPr>
                      <a:r>
                        <a:rPr lang="en-US" sz="2000" dirty="0">
                          <a:effectLst/>
                        </a:rPr>
                        <a:t>- interpret and relate information about Hurricane Maria in specific regions in Puerto Rico to similar disasters in contemporary history</a:t>
                      </a:r>
                    </a:p>
                    <a:p>
                      <a:pPr marL="342900" marR="0" lvl="0" indent="-342900">
                        <a:lnSpc>
                          <a:spcPct val="115000"/>
                        </a:lnSpc>
                        <a:spcBef>
                          <a:spcPts val="0"/>
                        </a:spcBef>
                        <a:spcAft>
                          <a:spcPts val="0"/>
                        </a:spcAft>
                        <a:buSzPts val="1000"/>
                        <a:buFont typeface="Arial" panose="020B0604020202020204" pitchFamily="34" charset="0"/>
                        <a:buChar char="●"/>
                      </a:pPr>
                      <a:r>
                        <a:rPr lang="en-US" sz="2000" dirty="0">
                          <a:effectLst/>
                        </a:rPr>
                        <a:t>- discover and interact with others in the TL in order to gain new knowledge and perspectives on the issue at hand</a:t>
                      </a:r>
                    </a:p>
                    <a:p>
                      <a:pPr marL="342900" marR="0" lvl="0" indent="-342900">
                        <a:lnSpc>
                          <a:spcPct val="115000"/>
                        </a:lnSpc>
                        <a:spcBef>
                          <a:spcPts val="0"/>
                        </a:spcBef>
                        <a:spcAft>
                          <a:spcPts val="0"/>
                        </a:spcAft>
                        <a:buSzPts val="1000"/>
                        <a:buFont typeface="Arial" panose="020B0604020202020204" pitchFamily="34" charset="0"/>
                        <a:buChar char="●"/>
                      </a:pPr>
                      <a:r>
                        <a:rPr lang="en-US" sz="2000" dirty="0">
                          <a:effectLst/>
                        </a:rPr>
                        <a:t>- make judgements about how to deal with natural disasters based on specific evidence and different (cultural) perspectives (and understanding of their relationship with cultural products and practices)</a:t>
                      </a:r>
                    </a:p>
                    <a:p>
                      <a:pPr marL="342900" marR="0" lvl="0" indent="-342900">
                        <a:lnSpc>
                          <a:spcPct val="115000"/>
                        </a:lnSpc>
                        <a:spcBef>
                          <a:spcPts val="0"/>
                        </a:spcBef>
                        <a:spcAft>
                          <a:spcPts val="0"/>
                        </a:spcAft>
                        <a:buSzPts val="1000"/>
                        <a:buFont typeface="Arial" panose="020B0604020202020204" pitchFamily="34" charset="0"/>
                        <a:buChar char="●"/>
                      </a:pPr>
                      <a:r>
                        <a:rPr lang="en-US" sz="2000" dirty="0">
                          <a:effectLst/>
                        </a:rPr>
                        <a:t>- present pertinent information to an outside audience and thereby contribute to solving a problem in a local, national, or international community (action component) </a:t>
                      </a:r>
                    </a:p>
                    <a:p>
                      <a:pPr marL="0" marR="0">
                        <a:lnSpc>
                          <a:spcPct val="115000"/>
                        </a:lnSpc>
                        <a:spcBef>
                          <a:spcPts val="0"/>
                        </a:spcBef>
                        <a:spcAft>
                          <a:spcPts val="0"/>
                        </a:spcAft>
                      </a:pPr>
                      <a:r>
                        <a:rPr lang="en-US" sz="2000" dirty="0">
                          <a:effectLst/>
                        </a:rPr>
                        <a:t>Learners will acquire knowledge about:</a:t>
                      </a:r>
                    </a:p>
                    <a:p>
                      <a:pPr marL="342900" marR="0" lvl="0" indent="-342900">
                        <a:lnSpc>
                          <a:spcPct val="115000"/>
                        </a:lnSpc>
                        <a:spcBef>
                          <a:spcPts val="0"/>
                        </a:spcBef>
                        <a:spcAft>
                          <a:spcPts val="0"/>
                        </a:spcAft>
                        <a:buSzPts val="1000"/>
                        <a:buFont typeface="Arial" panose="020B0604020202020204" pitchFamily="34" charset="0"/>
                        <a:buChar char="●"/>
                      </a:pPr>
                      <a:r>
                        <a:rPr lang="en-US" sz="2000" dirty="0">
                          <a:effectLst/>
                        </a:rPr>
                        <a:t>- Hurricane Maria as an event of major societal as well as natural significance</a:t>
                      </a:r>
                    </a:p>
                    <a:p>
                      <a:pPr marL="342900" marR="0" lvl="0" indent="-342900">
                        <a:lnSpc>
                          <a:spcPct val="115000"/>
                        </a:lnSpc>
                        <a:spcBef>
                          <a:spcPts val="0"/>
                        </a:spcBef>
                        <a:spcAft>
                          <a:spcPts val="0"/>
                        </a:spcAft>
                        <a:buSzPts val="1000"/>
                        <a:buFont typeface="Arial" panose="020B0604020202020204" pitchFamily="34" charset="0"/>
                        <a:buChar char="●"/>
                      </a:pPr>
                      <a:r>
                        <a:rPr lang="en-US" sz="2000" dirty="0">
                          <a:effectLst/>
                        </a:rPr>
                        <a:t>how people respond to natural disasters and how responses vary in different cultural contexts</a:t>
                      </a:r>
                    </a:p>
                    <a:p>
                      <a:pPr marL="342900" marR="0" lvl="0" indent="-342900">
                        <a:lnSpc>
                          <a:spcPct val="115000"/>
                        </a:lnSpc>
                        <a:spcBef>
                          <a:spcPts val="0"/>
                        </a:spcBef>
                        <a:spcAft>
                          <a:spcPts val="0"/>
                        </a:spcAft>
                        <a:buSzPts val="1000"/>
                        <a:buFont typeface="Arial" panose="020B0604020202020204" pitchFamily="34" charset="0"/>
                        <a:buChar char="●"/>
                      </a:pPr>
                      <a:r>
                        <a:rPr lang="en-US" sz="2000" dirty="0">
                          <a:effectLst/>
                        </a:rPr>
                        <a:t>- how disasters are presented in the media and how this varies across contexts</a:t>
                      </a:r>
                      <a:endParaRPr lang="en-US" sz="2000" dirty="0">
                        <a:effectLst/>
                        <a:latin typeface="Noto Sans Symbols"/>
                        <a:ea typeface="Noto Sans Symbols"/>
                        <a:cs typeface="Noto Sans Symbols"/>
                      </a:endParaRPr>
                    </a:p>
                  </a:txBody>
                  <a:tcPr marL="68580" marR="68580" marT="0" marB="0"/>
                </a:tc>
                <a:extLst>
                  <a:ext uri="{0D108BD9-81ED-4DB2-BD59-A6C34878D82A}">
                    <a16:rowId xmlns:a16="http://schemas.microsoft.com/office/drawing/2014/main" val="1134768380"/>
                  </a:ext>
                </a:extLst>
              </a:tr>
            </a:tbl>
          </a:graphicData>
        </a:graphic>
      </p:graphicFrame>
      <p:sp>
        <p:nvSpPr>
          <p:cNvPr id="5" name="Rectangle 4">
            <a:extLst>
              <a:ext uri="{FF2B5EF4-FFF2-40B4-BE49-F238E27FC236}">
                <a16:creationId xmlns:a16="http://schemas.microsoft.com/office/drawing/2014/main" id="{3AC41CB3-CC07-5D4F-BB06-79BCCE676AF8}"/>
              </a:ext>
            </a:extLst>
          </p:cNvPr>
          <p:cNvSpPr/>
          <p:nvPr/>
        </p:nvSpPr>
        <p:spPr>
          <a:xfrm>
            <a:off x="733370" y="559000"/>
            <a:ext cx="10679783" cy="769441"/>
          </a:xfrm>
          <a:prstGeom prst="rect">
            <a:avLst/>
          </a:prstGeom>
        </p:spPr>
        <p:txBody>
          <a:bodyPr wrap="none">
            <a:spAutoFit/>
          </a:bodyPr>
          <a:lstStyle/>
          <a:p>
            <a:r>
              <a:rPr lang="en-US" sz="4400" dirty="0">
                <a:solidFill>
                  <a:prstClr val="black"/>
                </a:solidFill>
                <a:latin typeface="Calibri Light" panose="020F0302020204030204"/>
                <a:ea typeface="+mj-ea"/>
                <a:cs typeface="+mj-cs"/>
              </a:rPr>
              <a:t>Interdisciplinary Intercultural Citizenship Goals</a:t>
            </a:r>
            <a:endParaRPr lang="en-US" dirty="0"/>
          </a:p>
        </p:txBody>
      </p:sp>
    </p:spTree>
    <p:extLst>
      <p:ext uri="{BB962C8B-B14F-4D97-AF65-F5344CB8AC3E}">
        <p14:creationId xmlns:p14="http://schemas.microsoft.com/office/powerpoint/2010/main" val="826581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6C92C-814D-F948-BD6B-BFED76BD8B3D}"/>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80BF396E-CAAB-034C-9BDA-5F323D54BDA8}"/>
              </a:ext>
            </a:extLst>
          </p:cNvPr>
          <p:cNvGraphicFramePr>
            <a:graphicFrameLocks noGrp="1"/>
          </p:cNvGraphicFramePr>
          <p:nvPr>
            <p:ph idx="1"/>
            <p:extLst>
              <p:ext uri="{D42A27DB-BD31-4B8C-83A1-F6EECF244321}">
                <p14:modId xmlns:p14="http://schemas.microsoft.com/office/powerpoint/2010/main" val="1159120992"/>
              </p:ext>
            </p:extLst>
          </p:nvPr>
        </p:nvGraphicFramePr>
        <p:xfrm>
          <a:off x="1331089" y="717630"/>
          <a:ext cx="10116273" cy="5181124"/>
        </p:xfrm>
        <a:graphic>
          <a:graphicData uri="http://schemas.openxmlformats.org/drawingml/2006/table">
            <a:tbl>
              <a:tblPr bandRow="1">
                <a:tableStyleId>{5C22544A-7EE6-4342-B048-85BDC9FD1C3A}</a:tableStyleId>
              </a:tblPr>
              <a:tblGrid>
                <a:gridCol w="10116273">
                  <a:extLst>
                    <a:ext uri="{9D8B030D-6E8A-4147-A177-3AD203B41FA5}">
                      <a16:colId xmlns:a16="http://schemas.microsoft.com/office/drawing/2014/main" val="3025221619"/>
                    </a:ext>
                  </a:extLst>
                </a:gridCol>
              </a:tblGrid>
              <a:tr h="586447">
                <a:tc>
                  <a:txBody>
                    <a:bodyPr/>
                    <a:lstStyle/>
                    <a:p>
                      <a:pPr marL="0" marR="0" algn="ctr">
                        <a:lnSpc>
                          <a:spcPct val="115000"/>
                        </a:lnSpc>
                        <a:spcBef>
                          <a:spcPts val="0"/>
                        </a:spcBef>
                        <a:spcAft>
                          <a:spcPts val="0"/>
                        </a:spcAft>
                      </a:pPr>
                      <a:r>
                        <a:rPr lang="en-US" sz="2400">
                          <a:effectLst/>
                        </a:rPr>
                        <a:t>Intercultural Citizenship Connections with other Disciplines</a:t>
                      </a:r>
                      <a:endParaRPr lang="en-US" sz="24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4170346308"/>
                  </a:ext>
                </a:extLst>
              </a:tr>
              <a:tr h="4594677">
                <a:tc>
                  <a:txBody>
                    <a:bodyPr/>
                    <a:lstStyle/>
                    <a:p>
                      <a:pPr marL="0" marR="0">
                        <a:lnSpc>
                          <a:spcPct val="115000"/>
                        </a:lnSpc>
                        <a:spcBef>
                          <a:spcPts val="0"/>
                        </a:spcBef>
                        <a:spcAft>
                          <a:spcPts val="0"/>
                        </a:spcAft>
                      </a:pPr>
                      <a:r>
                        <a:rPr lang="en-US" sz="2400" u="sng" dirty="0">
                          <a:effectLst/>
                        </a:rPr>
                        <a:t>Mathematics</a:t>
                      </a:r>
                      <a:endParaRPr lang="en-US" sz="2400" dirty="0">
                        <a:effectLst/>
                      </a:endParaRPr>
                    </a:p>
                    <a:p>
                      <a:pPr marL="342900" marR="0" lvl="0" indent="-342900">
                        <a:lnSpc>
                          <a:spcPct val="115000"/>
                        </a:lnSpc>
                        <a:spcBef>
                          <a:spcPts val="0"/>
                        </a:spcBef>
                        <a:spcAft>
                          <a:spcPts val="0"/>
                        </a:spcAft>
                        <a:buFont typeface="Arial" panose="020B0604020202020204" pitchFamily="34" charset="0"/>
                        <a:buChar char="●"/>
                      </a:pPr>
                      <a:r>
                        <a:rPr lang="en-US" sz="2400" u="none" strike="noStrike" dirty="0">
                          <a:effectLst/>
                        </a:rPr>
                        <a:t>Analyze and interpret information using quantitative reasoning (reasoning that requires the use of mathematics in authentic situations, including socio-political, where estimation and knowledge from other disciplines might be crucial) to understand the phenomenon and support claims</a:t>
                      </a:r>
                    </a:p>
                    <a:p>
                      <a:pPr marL="342900" marR="0" lvl="0" indent="-342900">
                        <a:lnSpc>
                          <a:spcPct val="115000"/>
                        </a:lnSpc>
                        <a:spcBef>
                          <a:spcPts val="0"/>
                        </a:spcBef>
                        <a:spcAft>
                          <a:spcPts val="0"/>
                        </a:spcAft>
                        <a:buFont typeface="Arial" panose="020B0604020202020204" pitchFamily="34" charset="0"/>
                        <a:buChar char="●"/>
                      </a:pPr>
                      <a:r>
                        <a:rPr lang="en-US" sz="2400" u="none" strike="noStrike" dirty="0">
                          <a:effectLst/>
                        </a:rPr>
                        <a:t>Use relative thinking to compare across data</a:t>
                      </a:r>
                    </a:p>
                    <a:p>
                      <a:pPr marL="342900" marR="0" lvl="0" indent="-342900">
                        <a:lnSpc>
                          <a:spcPct val="115000"/>
                        </a:lnSpc>
                        <a:spcBef>
                          <a:spcPts val="0"/>
                        </a:spcBef>
                        <a:spcAft>
                          <a:spcPts val="0"/>
                        </a:spcAft>
                        <a:buFont typeface="Arial" panose="020B0604020202020204" pitchFamily="34" charset="0"/>
                        <a:buChar char="●"/>
                      </a:pPr>
                      <a:r>
                        <a:rPr lang="en-US" sz="2400" u="none" strike="noStrike" dirty="0">
                          <a:effectLst/>
                        </a:rPr>
                        <a:t>Create viable mathematical arguments drawn from evidence</a:t>
                      </a:r>
                    </a:p>
                    <a:p>
                      <a:pPr marL="342900" marR="0" lvl="0" indent="-342900">
                        <a:lnSpc>
                          <a:spcPct val="115000"/>
                        </a:lnSpc>
                        <a:spcBef>
                          <a:spcPts val="0"/>
                        </a:spcBef>
                        <a:spcAft>
                          <a:spcPts val="0"/>
                        </a:spcAft>
                        <a:buFont typeface="Arial" panose="020B0604020202020204" pitchFamily="34" charset="0"/>
                        <a:buChar char="●"/>
                      </a:pPr>
                      <a:r>
                        <a:rPr lang="en-US" sz="2400" u="none" strike="noStrike" dirty="0">
                          <a:effectLst/>
                        </a:rPr>
                        <a:t>Use mathematical representations in meaningful ways to support arguments</a:t>
                      </a:r>
                    </a:p>
                    <a:p>
                      <a:pPr marL="342900" marR="0" lvl="0" indent="-342900">
                        <a:lnSpc>
                          <a:spcPct val="115000"/>
                        </a:lnSpc>
                        <a:spcBef>
                          <a:spcPts val="0"/>
                        </a:spcBef>
                        <a:spcAft>
                          <a:spcPts val="0"/>
                        </a:spcAft>
                        <a:buFont typeface="Arial" panose="020B0604020202020204" pitchFamily="34" charset="0"/>
                        <a:buChar char="●"/>
                      </a:pPr>
                      <a:r>
                        <a:rPr lang="en-US" sz="2400" u="none" strike="noStrike" dirty="0">
                          <a:effectLst/>
                        </a:rPr>
                        <a:t>Interpret and/or apply statistical data and representations in meaningful ways to support arguments</a:t>
                      </a:r>
                      <a:endParaRPr lang="en-US" sz="2400" u="none" strike="noStrike"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2619630486"/>
                  </a:ext>
                </a:extLst>
              </a:tr>
            </a:tbl>
          </a:graphicData>
        </a:graphic>
      </p:graphicFrame>
    </p:spTree>
    <p:extLst>
      <p:ext uri="{BB962C8B-B14F-4D97-AF65-F5344CB8AC3E}">
        <p14:creationId xmlns:p14="http://schemas.microsoft.com/office/powerpoint/2010/main" val="3115354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078C-A622-4841-A7FD-73FE40D42327}"/>
              </a:ext>
            </a:extLst>
          </p:cNvPr>
          <p:cNvSpPr>
            <a:spLocks noGrp="1"/>
          </p:cNvSpPr>
          <p:nvPr>
            <p:ph type="title"/>
          </p:nvPr>
        </p:nvSpPr>
        <p:spPr/>
        <p:txBody>
          <a:bodyPr>
            <a:normAutofit/>
          </a:bodyPr>
          <a:lstStyle/>
          <a:p>
            <a:r>
              <a:rPr lang="en-US" sz="4000" dirty="0"/>
              <a:t>Summative Performance Tasks: Interpretive Mode</a:t>
            </a:r>
          </a:p>
        </p:txBody>
      </p:sp>
      <p:graphicFrame>
        <p:nvGraphicFramePr>
          <p:cNvPr id="8" name="Content Placeholder 7">
            <a:extLst>
              <a:ext uri="{FF2B5EF4-FFF2-40B4-BE49-F238E27FC236}">
                <a16:creationId xmlns:a16="http://schemas.microsoft.com/office/drawing/2014/main" id="{BA3F0183-60CA-0E4F-B468-AC60CEE0BA9D}"/>
              </a:ext>
            </a:extLst>
          </p:cNvPr>
          <p:cNvGraphicFramePr>
            <a:graphicFrameLocks noGrp="1"/>
          </p:cNvGraphicFramePr>
          <p:nvPr>
            <p:ph idx="1"/>
            <p:extLst>
              <p:ext uri="{D42A27DB-BD31-4B8C-83A1-F6EECF244321}">
                <p14:modId xmlns:p14="http://schemas.microsoft.com/office/powerpoint/2010/main" val="3496856829"/>
              </p:ext>
            </p:extLst>
          </p:nvPr>
        </p:nvGraphicFramePr>
        <p:xfrm>
          <a:off x="1898250" y="1690688"/>
          <a:ext cx="8565265" cy="5013579"/>
        </p:xfrm>
        <a:graphic>
          <a:graphicData uri="http://schemas.openxmlformats.org/drawingml/2006/table">
            <a:tbl>
              <a:tblPr bandRow="1">
                <a:tableStyleId>{5C22544A-7EE6-4342-B048-85BDC9FD1C3A}</a:tableStyleId>
              </a:tblPr>
              <a:tblGrid>
                <a:gridCol w="3295547">
                  <a:extLst>
                    <a:ext uri="{9D8B030D-6E8A-4147-A177-3AD203B41FA5}">
                      <a16:colId xmlns:a16="http://schemas.microsoft.com/office/drawing/2014/main" val="2053226535"/>
                    </a:ext>
                  </a:extLst>
                </a:gridCol>
                <a:gridCol w="2902391">
                  <a:extLst>
                    <a:ext uri="{9D8B030D-6E8A-4147-A177-3AD203B41FA5}">
                      <a16:colId xmlns:a16="http://schemas.microsoft.com/office/drawing/2014/main" val="2722087139"/>
                    </a:ext>
                  </a:extLst>
                </a:gridCol>
                <a:gridCol w="2367327">
                  <a:extLst>
                    <a:ext uri="{9D8B030D-6E8A-4147-A177-3AD203B41FA5}">
                      <a16:colId xmlns:a16="http://schemas.microsoft.com/office/drawing/2014/main" val="3207243531"/>
                    </a:ext>
                  </a:extLst>
                </a:gridCol>
              </a:tblGrid>
              <a:tr h="4081304">
                <a:tc>
                  <a:txBody>
                    <a:bodyPr/>
                    <a:lstStyle/>
                    <a:p>
                      <a:pPr marL="0" marR="0">
                        <a:lnSpc>
                          <a:spcPct val="115000"/>
                        </a:lnSpc>
                        <a:spcBef>
                          <a:spcPts val="0"/>
                        </a:spcBef>
                        <a:spcAft>
                          <a:spcPts val="0"/>
                        </a:spcAft>
                      </a:pPr>
                      <a:r>
                        <a:rPr lang="en-US" sz="2000" dirty="0">
                          <a:effectLst/>
                        </a:rPr>
                        <a:t>Read news articles on Hurricane Maria</a:t>
                      </a:r>
                    </a:p>
                    <a:p>
                      <a:pPr marL="0" marR="0">
                        <a:lnSpc>
                          <a:spcPct val="115000"/>
                        </a:lnSpc>
                        <a:spcBef>
                          <a:spcPts val="0"/>
                        </a:spcBef>
                        <a:spcAft>
                          <a:spcPts val="0"/>
                        </a:spcAft>
                      </a:pPr>
                      <a:r>
                        <a:rPr lang="en-US" sz="2000" dirty="0">
                          <a:effectLst/>
                        </a:rPr>
                        <a:t> </a:t>
                      </a:r>
                    </a:p>
                    <a:p>
                      <a:pPr marL="0" marR="0">
                        <a:lnSpc>
                          <a:spcPct val="115000"/>
                        </a:lnSpc>
                        <a:spcBef>
                          <a:spcPts val="0"/>
                        </a:spcBef>
                        <a:spcAft>
                          <a:spcPts val="0"/>
                        </a:spcAft>
                      </a:pPr>
                      <a:r>
                        <a:rPr lang="en-US" sz="2000" dirty="0">
                          <a:effectLst/>
                        </a:rPr>
                        <a:t>Demonstrate understanding by  completing a graphic organizer</a:t>
                      </a:r>
                    </a:p>
                    <a:p>
                      <a:pPr marL="0" marR="0">
                        <a:lnSpc>
                          <a:spcPct val="115000"/>
                        </a:lnSpc>
                        <a:spcBef>
                          <a:spcPts val="0"/>
                        </a:spcBef>
                        <a:spcAft>
                          <a:spcPts val="0"/>
                        </a:spcAft>
                      </a:pPr>
                      <a:r>
                        <a:rPr lang="en-US" sz="2000" dirty="0">
                          <a:effectLst/>
                        </a:rPr>
                        <a:t> </a:t>
                      </a:r>
                    </a:p>
                    <a:p>
                      <a:pPr marL="0" marR="0">
                        <a:lnSpc>
                          <a:spcPct val="115000"/>
                        </a:lnSpc>
                        <a:spcBef>
                          <a:spcPts val="0"/>
                        </a:spcBef>
                        <a:spcAft>
                          <a:spcPts val="0"/>
                        </a:spcAft>
                      </a:pPr>
                      <a:r>
                        <a:rPr lang="en-US" sz="2000" dirty="0">
                          <a:effectLst/>
                        </a:rPr>
                        <a:t>(See above list of Resources for suggestions)</a:t>
                      </a:r>
                    </a:p>
                    <a:p>
                      <a:pPr marL="0" marR="0">
                        <a:lnSpc>
                          <a:spcPct val="115000"/>
                        </a:lnSpc>
                        <a:spcBef>
                          <a:spcPts val="0"/>
                        </a:spcBef>
                        <a:spcAft>
                          <a:spcPts val="1200"/>
                        </a:spcAft>
                      </a:pPr>
                      <a:r>
                        <a:rPr lang="en-US" sz="1200" dirty="0">
                          <a:effectLst/>
                        </a:rPr>
                        <a:t/>
                      </a:r>
                      <a:br>
                        <a:rPr lang="en-US" sz="1200" dirty="0">
                          <a:effectLst/>
                        </a:rPr>
                      </a:br>
                      <a:r>
                        <a:rPr lang="en-US" sz="1200" dirty="0">
                          <a:effectLst/>
                        </a:rPr>
                        <a:t/>
                      </a:r>
                      <a:br>
                        <a:rPr lang="en-US" sz="1200" dirty="0">
                          <a:effectLst/>
                        </a:rPr>
                      </a:br>
                      <a:r>
                        <a:rPr lang="en-US" sz="1200" dirty="0">
                          <a:effectLst/>
                        </a:rPr>
                        <a:t/>
                      </a:r>
                      <a:br>
                        <a:rPr lang="en-US" sz="1200" dirty="0">
                          <a:effectLst/>
                        </a:rPr>
                      </a:br>
                      <a:r>
                        <a:rPr lang="en-US" sz="1200" dirty="0">
                          <a:effectLst/>
                        </a:rPr>
                        <a:t/>
                      </a:r>
                      <a:br>
                        <a:rPr lang="en-US" sz="1200" dirty="0">
                          <a:effectLst/>
                        </a:rPr>
                      </a:br>
                      <a:r>
                        <a:rPr lang="en-US" sz="1200" dirty="0">
                          <a:effectLst/>
                        </a:rPr>
                        <a:t/>
                      </a:r>
                      <a:br>
                        <a:rPr lang="en-US" sz="1200" dirty="0">
                          <a:effectLst/>
                        </a:rPr>
                      </a:br>
                      <a:r>
                        <a:rPr lang="en-US" sz="1200" dirty="0">
                          <a:effectLst/>
                        </a:rPr>
                        <a:t/>
                      </a:r>
                      <a:br>
                        <a:rPr lang="en-US" sz="1200" dirty="0">
                          <a:effectLst/>
                        </a:rPr>
                      </a:br>
                      <a:r>
                        <a:rPr lang="en-US" sz="1200" dirty="0">
                          <a:effectLst/>
                        </a:rPr>
                        <a:t/>
                      </a:r>
                      <a:br>
                        <a:rPr lang="en-US" sz="1200" dirty="0">
                          <a:effectLst/>
                        </a:rPr>
                      </a:br>
                      <a:r>
                        <a:rPr lang="en-US" sz="1200" dirty="0">
                          <a:effectLst/>
                        </a:rPr>
                        <a:t/>
                      </a:r>
                      <a:br>
                        <a:rPr lang="en-US" sz="1200" dirty="0">
                          <a:effectLst/>
                        </a:rPr>
                      </a:br>
                      <a:endParaRPr lang="en-US" sz="1100" dirty="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000" dirty="0">
                          <a:effectLst/>
                        </a:rPr>
                        <a:t>Watch videos on Hurricane Maria</a:t>
                      </a:r>
                    </a:p>
                    <a:p>
                      <a:pPr marL="0" marR="0">
                        <a:lnSpc>
                          <a:spcPct val="115000"/>
                        </a:lnSpc>
                        <a:spcBef>
                          <a:spcPts val="0"/>
                        </a:spcBef>
                        <a:spcAft>
                          <a:spcPts val="0"/>
                        </a:spcAft>
                      </a:pPr>
                      <a:r>
                        <a:rPr lang="en-US" sz="2000" dirty="0">
                          <a:effectLst/>
                        </a:rPr>
                        <a:t> </a:t>
                      </a:r>
                    </a:p>
                    <a:p>
                      <a:pPr marL="0" marR="0">
                        <a:lnSpc>
                          <a:spcPct val="115000"/>
                        </a:lnSpc>
                        <a:spcBef>
                          <a:spcPts val="0"/>
                        </a:spcBef>
                        <a:spcAft>
                          <a:spcPts val="0"/>
                        </a:spcAft>
                      </a:pPr>
                      <a:r>
                        <a:rPr lang="en-US" sz="2000" dirty="0">
                          <a:effectLst/>
                        </a:rPr>
                        <a:t>Demonstrate understanding by synthesizing the information with the main points raised in the video(See  above list of Resources for suggestions)</a:t>
                      </a:r>
                      <a:endParaRPr lang="en-US" sz="2000" dirty="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000" dirty="0">
                          <a:effectLst/>
                        </a:rPr>
                        <a:t>Analyze statistics on Hurricane Maria</a:t>
                      </a:r>
                    </a:p>
                    <a:p>
                      <a:pPr marL="0" marR="0">
                        <a:lnSpc>
                          <a:spcPct val="115000"/>
                        </a:lnSpc>
                        <a:spcBef>
                          <a:spcPts val="0"/>
                        </a:spcBef>
                        <a:spcAft>
                          <a:spcPts val="0"/>
                        </a:spcAft>
                      </a:pPr>
                      <a:r>
                        <a:rPr lang="en-US" sz="2000" dirty="0">
                          <a:effectLst/>
                        </a:rPr>
                        <a:t> </a:t>
                      </a:r>
                    </a:p>
                    <a:p>
                      <a:pPr marL="0" marR="0">
                        <a:lnSpc>
                          <a:spcPct val="115000"/>
                        </a:lnSpc>
                        <a:spcBef>
                          <a:spcPts val="0"/>
                        </a:spcBef>
                        <a:spcAft>
                          <a:spcPts val="0"/>
                        </a:spcAft>
                      </a:pPr>
                      <a:r>
                        <a:rPr lang="en-US" sz="2000" dirty="0">
                          <a:effectLst/>
                        </a:rPr>
                        <a:t>Demonstrate understanding by identifying the findings and evidence to incorporate in their presentation(See above list of Resources for suggestions)</a:t>
                      </a:r>
                      <a:endParaRPr lang="en-US" sz="20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360576615"/>
                  </a:ext>
                </a:extLst>
              </a:tr>
            </a:tbl>
          </a:graphicData>
        </a:graphic>
      </p:graphicFrame>
    </p:spTree>
    <p:extLst>
      <p:ext uri="{BB962C8B-B14F-4D97-AF65-F5344CB8AC3E}">
        <p14:creationId xmlns:p14="http://schemas.microsoft.com/office/powerpoint/2010/main" val="3161367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DC8532-86F6-3A49-A36D-3E363923ED89}"/>
              </a:ext>
            </a:extLst>
          </p:cNvPr>
          <p:cNvSpPr/>
          <p:nvPr/>
        </p:nvSpPr>
        <p:spPr>
          <a:xfrm>
            <a:off x="838200" y="1828800"/>
            <a:ext cx="10423967" cy="424790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F2266A-05D7-9048-AE77-1C712F0E4341}"/>
              </a:ext>
            </a:extLst>
          </p:cNvPr>
          <p:cNvSpPr>
            <a:spLocks noGrp="1"/>
          </p:cNvSpPr>
          <p:nvPr>
            <p:ph type="title"/>
          </p:nvPr>
        </p:nvSpPr>
        <p:spPr/>
        <p:txBody>
          <a:bodyPr>
            <a:normAutofit fontScale="90000"/>
          </a:bodyPr>
          <a:lstStyle/>
          <a:p>
            <a:r>
              <a:rPr lang="en-US" sz="4000" dirty="0"/>
              <a:t>Summative Performance Tasks: Presentational Mode</a:t>
            </a:r>
            <a:r>
              <a:rPr lang="en-US" dirty="0"/>
              <a:t/>
            </a:r>
            <a:br>
              <a:rPr lang="en-US" dirty="0"/>
            </a:br>
            <a:endParaRPr lang="en-US" dirty="0"/>
          </a:p>
        </p:txBody>
      </p:sp>
      <p:sp>
        <p:nvSpPr>
          <p:cNvPr id="3" name="Content Placeholder 2">
            <a:extLst>
              <a:ext uri="{FF2B5EF4-FFF2-40B4-BE49-F238E27FC236}">
                <a16:creationId xmlns:a16="http://schemas.microsoft.com/office/drawing/2014/main" id="{0B419708-D126-0848-863D-DD4E5C81FB83}"/>
              </a:ext>
            </a:extLst>
          </p:cNvPr>
          <p:cNvSpPr>
            <a:spLocks noGrp="1"/>
          </p:cNvSpPr>
          <p:nvPr>
            <p:ph idx="1"/>
          </p:nvPr>
        </p:nvSpPr>
        <p:spPr/>
        <p:txBody>
          <a:bodyPr>
            <a:normAutofit fontScale="92500" lnSpcReduction="10000"/>
          </a:bodyPr>
          <a:lstStyle/>
          <a:p>
            <a:endParaRPr lang="en-US" dirty="0"/>
          </a:p>
          <a:p>
            <a:pPr marL="0" indent="0">
              <a:buNone/>
            </a:pPr>
            <a:r>
              <a:rPr lang="en-US" dirty="0"/>
              <a:t>Work in groups to design multimedia presentation on the effects of Hurricane Maria on PR and the region</a:t>
            </a:r>
          </a:p>
          <a:p>
            <a:endParaRPr lang="en-US" dirty="0"/>
          </a:p>
          <a:p>
            <a:pPr marL="0" indent="0">
              <a:buNone/>
            </a:pPr>
            <a:r>
              <a:rPr lang="en-US" dirty="0"/>
              <a:t>On demand: Present individual findings to be included in presentations to the group (scaffolded through guided questions)</a:t>
            </a:r>
          </a:p>
          <a:p>
            <a:endParaRPr lang="en-US" dirty="0"/>
          </a:p>
          <a:p>
            <a:pPr marL="0" indent="0">
              <a:buNone/>
            </a:pPr>
            <a:r>
              <a:rPr lang="en-US" dirty="0"/>
              <a:t>Polished: Prepared and practiced presentation of results in town hall meeting</a:t>
            </a:r>
          </a:p>
          <a:p>
            <a:pPr marL="0" indent="0">
              <a:buNone/>
            </a:pPr>
            <a:r>
              <a:rPr lang="en-US" dirty="0"/>
              <a:t> </a:t>
            </a:r>
          </a:p>
          <a:p>
            <a:endParaRPr lang="en-US" dirty="0"/>
          </a:p>
        </p:txBody>
      </p:sp>
    </p:spTree>
    <p:extLst>
      <p:ext uri="{BB962C8B-B14F-4D97-AF65-F5344CB8AC3E}">
        <p14:creationId xmlns:p14="http://schemas.microsoft.com/office/powerpoint/2010/main" val="2360129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24F46-386C-1743-999B-4350802A22BA}"/>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85BA4A26-C741-0147-A582-3B843BC0D417}"/>
              </a:ext>
            </a:extLst>
          </p:cNvPr>
          <p:cNvGraphicFramePr>
            <a:graphicFrameLocks noGrp="1"/>
          </p:cNvGraphicFramePr>
          <p:nvPr>
            <p:ph idx="1"/>
            <p:extLst>
              <p:ext uri="{D42A27DB-BD31-4B8C-83A1-F6EECF244321}">
                <p14:modId xmlns:p14="http://schemas.microsoft.com/office/powerpoint/2010/main" val="1780290238"/>
              </p:ext>
            </p:extLst>
          </p:nvPr>
        </p:nvGraphicFramePr>
        <p:xfrm>
          <a:off x="1018571" y="277793"/>
          <a:ext cx="8750461" cy="6350635"/>
        </p:xfrm>
        <a:graphic>
          <a:graphicData uri="http://schemas.openxmlformats.org/drawingml/2006/table">
            <a:tbl>
              <a:tblPr bandRow="1">
                <a:tableStyleId>{5C22544A-7EE6-4342-B048-85BDC9FD1C3A}</a:tableStyleId>
              </a:tblPr>
              <a:tblGrid>
                <a:gridCol w="8750461">
                  <a:extLst>
                    <a:ext uri="{9D8B030D-6E8A-4147-A177-3AD203B41FA5}">
                      <a16:colId xmlns:a16="http://schemas.microsoft.com/office/drawing/2014/main" val="2374647966"/>
                    </a:ext>
                  </a:extLst>
                </a:gridCol>
              </a:tblGrid>
              <a:tr h="4559670">
                <a:tc>
                  <a:txBody>
                    <a:bodyPr/>
                    <a:lstStyle/>
                    <a:p>
                      <a:pPr marL="0" marR="0" algn="ctr">
                        <a:lnSpc>
                          <a:spcPct val="115000"/>
                        </a:lnSpc>
                        <a:spcBef>
                          <a:spcPts val="0"/>
                        </a:spcBef>
                        <a:spcAft>
                          <a:spcPts val="0"/>
                        </a:spcAft>
                      </a:pPr>
                      <a:r>
                        <a:rPr lang="en-US" sz="2800" dirty="0">
                          <a:effectLst/>
                        </a:rPr>
                        <a:t>Interpersonal Mode</a:t>
                      </a:r>
                    </a:p>
                    <a:p>
                      <a:pPr marL="0" marR="0">
                        <a:lnSpc>
                          <a:spcPct val="115000"/>
                        </a:lnSpc>
                        <a:spcBef>
                          <a:spcPts val="0"/>
                        </a:spcBef>
                        <a:spcAft>
                          <a:spcPts val="0"/>
                        </a:spcAft>
                      </a:pPr>
                      <a:r>
                        <a:rPr lang="en-US" sz="2800" dirty="0">
                          <a:effectLst/>
                        </a:rPr>
                        <a:t>Teacher moderates a meeting (of different classes or within the same class) in which students discuss what they have learned about Hurricane Maria as well  as possible action projects based on their findings on the effects of Hurricane Maria</a:t>
                      </a:r>
                    </a:p>
                    <a:p>
                      <a:pPr marL="0" marR="0">
                        <a:lnSpc>
                          <a:spcPct val="115000"/>
                        </a:lnSpc>
                        <a:spcBef>
                          <a:spcPts val="0"/>
                        </a:spcBef>
                        <a:spcAft>
                          <a:spcPts val="0"/>
                        </a:spcAft>
                      </a:pPr>
                      <a:r>
                        <a:rPr lang="en-US" sz="2800" dirty="0">
                          <a:effectLst/>
                        </a:rPr>
                        <a:t> </a:t>
                      </a:r>
                    </a:p>
                    <a:p>
                      <a:pPr marL="0" marR="0">
                        <a:lnSpc>
                          <a:spcPct val="115000"/>
                        </a:lnSpc>
                        <a:spcBef>
                          <a:spcPts val="0"/>
                        </a:spcBef>
                        <a:spcAft>
                          <a:spcPts val="0"/>
                        </a:spcAft>
                      </a:pPr>
                      <a:r>
                        <a:rPr lang="en-US" sz="2800" dirty="0">
                          <a:effectLst/>
                        </a:rPr>
                        <a:t>(leading up to this assessment we suggest the inclusion of</a:t>
                      </a:r>
                    </a:p>
                    <a:p>
                      <a:pPr marL="0" marR="0">
                        <a:lnSpc>
                          <a:spcPct val="115000"/>
                        </a:lnSpc>
                        <a:spcBef>
                          <a:spcPts val="0"/>
                        </a:spcBef>
                        <a:spcAft>
                          <a:spcPts val="0"/>
                        </a:spcAft>
                      </a:pPr>
                      <a:r>
                        <a:rPr lang="en-US" sz="2800" dirty="0">
                          <a:effectLst/>
                        </a:rPr>
                        <a:t>an interpersonal assessment such as the following: Students in groups of 3 discuss their key findings and how they want to present they recommendation to the whole group in the “town hall” meeting format</a:t>
                      </a:r>
                    </a:p>
                    <a:p>
                      <a:pPr marL="0" marR="0">
                        <a:lnSpc>
                          <a:spcPct val="115000"/>
                        </a:lnSpc>
                        <a:spcBef>
                          <a:spcPts val="0"/>
                        </a:spcBef>
                        <a:spcAft>
                          <a:spcPts val="0"/>
                        </a:spcAft>
                      </a:pPr>
                      <a:endParaRPr lang="en-US" sz="2800" dirty="0">
                        <a:effectLst/>
                      </a:endParaRPr>
                    </a:p>
                  </a:txBody>
                  <a:tcPr marL="68580" marR="68580" marT="0" marB="0"/>
                </a:tc>
                <a:extLst>
                  <a:ext uri="{0D108BD9-81ED-4DB2-BD59-A6C34878D82A}">
                    <a16:rowId xmlns:a16="http://schemas.microsoft.com/office/drawing/2014/main" val="1426118879"/>
                  </a:ext>
                </a:extLst>
              </a:tr>
            </a:tbl>
          </a:graphicData>
        </a:graphic>
      </p:graphicFrame>
    </p:spTree>
    <p:extLst>
      <p:ext uri="{BB962C8B-B14F-4D97-AF65-F5344CB8AC3E}">
        <p14:creationId xmlns:p14="http://schemas.microsoft.com/office/powerpoint/2010/main" val="542366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7C48-5CB6-8F46-8AE7-FF53E75F62C9}"/>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06CEE2C2-7282-7541-816B-34154F081F69}"/>
              </a:ext>
            </a:extLst>
          </p:cNvPr>
          <p:cNvGraphicFramePr>
            <a:graphicFrameLocks noGrp="1"/>
          </p:cNvGraphicFramePr>
          <p:nvPr>
            <p:ph idx="1"/>
            <p:extLst>
              <p:ext uri="{D42A27DB-BD31-4B8C-83A1-F6EECF244321}">
                <p14:modId xmlns:p14="http://schemas.microsoft.com/office/powerpoint/2010/main" val="2613794404"/>
              </p:ext>
            </p:extLst>
          </p:nvPr>
        </p:nvGraphicFramePr>
        <p:xfrm>
          <a:off x="659757" y="243069"/>
          <a:ext cx="9919504" cy="5706319"/>
        </p:xfrm>
        <a:graphic>
          <a:graphicData uri="http://schemas.openxmlformats.org/drawingml/2006/table">
            <a:tbl>
              <a:tblPr bandRow="1">
                <a:tableStyleId>{5C22544A-7EE6-4342-B048-85BDC9FD1C3A}</a:tableStyleId>
              </a:tblPr>
              <a:tblGrid>
                <a:gridCol w="1621581">
                  <a:extLst>
                    <a:ext uri="{9D8B030D-6E8A-4147-A177-3AD203B41FA5}">
                      <a16:colId xmlns:a16="http://schemas.microsoft.com/office/drawing/2014/main" val="2352232684"/>
                    </a:ext>
                  </a:extLst>
                </a:gridCol>
                <a:gridCol w="8297923">
                  <a:extLst>
                    <a:ext uri="{9D8B030D-6E8A-4147-A177-3AD203B41FA5}">
                      <a16:colId xmlns:a16="http://schemas.microsoft.com/office/drawing/2014/main" val="2284907208"/>
                    </a:ext>
                  </a:extLst>
                </a:gridCol>
              </a:tblGrid>
              <a:tr h="480042">
                <a:tc gridSpan="2">
                  <a:txBody>
                    <a:bodyPr/>
                    <a:lstStyle/>
                    <a:p>
                      <a:pPr marL="0" marR="0" algn="ctr">
                        <a:lnSpc>
                          <a:spcPct val="115000"/>
                        </a:lnSpc>
                        <a:spcBef>
                          <a:spcPts val="0"/>
                        </a:spcBef>
                        <a:spcAft>
                          <a:spcPts val="0"/>
                        </a:spcAft>
                      </a:pPr>
                      <a:r>
                        <a:rPr lang="en-US" sz="1800">
                          <a:effectLst/>
                        </a:rPr>
                        <a:t>Can Do Statements</a:t>
                      </a:r>
                      <a:endParaRPr lang="en-US" sz="18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4069565135"/>
                  </a:ext>
                </a:extLst>
              </a:tr>
              <a:tr h="2625368">
                <a:tc>
                  <a:txBody>
                    <a:bodyPr/>
                    <a:lstStyle/>
                    <a:p>
                      <a:pPr marL="0" marR="0">
                        <a:lnSpc>
                          <a:spcPct val="115000"/>
                        </a:lnSpc>
                        <a:spcBef>
                          <a:spcPts val="0"/>
                        </a:spcBef>
                        <a:spcAft>
                          <a:spcPts val="0"/>
                        </a:spcAft>
                      </a:pPr>
                      <a:r>
                        <a:rPr lang="en-US" sz="1800" dirty="0">
                          <a:effectLst/>
                        </a:rPr>
                        <a:t>Interpretive</a:t>
                      </a:r>
                      <a:endParaRPr lang="en-US" sz="18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nSpc>
                          <a:spcPct val="115000"/>
                        </a:lnSpc>
                        <a:spcBef>
                          <a:spcPts val="0"/>
                        </a:spcBef>
                        <a:spcAft>
                          <a:spcPts val="0"/>
                        </a:spcAft>
                      </a:pPr>
                      <a:r>
                        <a:rPr lang="en-US" sz="1800" dirty="0">
                          <a:effectLst/>
                        </a:rPr>
                        <a:t>I can demonstrate my understanding of  the impact of Hurricane Maria on different areas of concern for Puerto Rico, other countries, the U. S., and my own community.</a:t>
                      </a:r>
                    </a:p>
                    <a:p>
                      <a:pPr marL="0" marR="0">
                        <a:lnSpc>
                          <a:spcPct val="115000"/>
                        </a:lnSpc>
                        <a:spcBef>
                          <a:spcPts val="0"/>
                        </a:spcBef>
                        <a:spcAft>
                          <a:spcPts val="0"/>
                        </a:spcAft>
                      </a:pPr>
                      <a:r>
                        <a:rPr lang="en-US" sz="1800" dirty="0">
                          <a:effectLst/>
                        </a:rPr>
                        <a:t>I can interpret information about the different ways in which Hurricane Maria has impacted other countries, the U. S., and my own community.</a:t>
                      </a:r>
                    </a:p>
                    <a:p>
                      <a:pPr marL="0" marR="0">
                        <a:lnSpc>
                          <a:spcPct val="115000"/>
                        </a:lnSpc>
                        <a:spcBef>
                          <a:spcPts val="0"/>
                        </a:spcBef>
                        <a:spcAft>
                          <a:spcPts val="0"/>
                        </a:spcAft>
                      </a:pPr>
                      <a:r>
                        <a:rPr lang="en-US" sz="1800" dirty="0">
                          <a:effectLst/>
                        </a:rPr>
                        <a:t>I can analyze different sources of information to better understand the effects of Hurricane Maria.  </a:t>
                      </a:r>
                      <a:endParaRPr lang="en-US" sz="1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2224835074"/>
                  </a:ext>
                </a:extLst>
              </a:tr>
              <a:tr h="1868274">
                <a:tc>
                  <a:txBody>
                    <a:bodyPr/>
                    <a:lstStyle/>
                    <a:p>
                      <a:pPr marL="0" marR="0">
                        <a:lnSpc>
                          <a:spcPct val="115000"/>
                        </a:lnSpc>
                        <a:spcBef>
                          <a:spcPts val="0"/>
                        </a:spcBef>
                        <a:spcAft>
                          <a:spcPts val="0"/>
                        </a:spcAft>
                      </a:pPr>
                      <a:r>
                        <a:rPr lang="en-US" sz="1800">
                          <a:effectLst/>
                        </a:rPr>
                        <a:t>Presentational </a:t>
                      </a:r>
                      <a:endParaRPr lang="en-US" sz="1800">
                        <a:effectLst/>
                        <a:latin typeface="Arial" panose="020B0604020202020204" pitchFamily="34" charset="0"/>
                        <a:ea typeface="Arial" panose="020B0604020202020204" pitchFamily="34" charset="0"/>
                      </a:endParaRPr>
                    </a:p>
                  </a:txBody>
                  <a:tcPr marL="68580" marR="68580" marT="0" marB="0" anchor="ctr"/>
                </a:tc>
                <a:tc>
                  <a:txBody>
                    <a:bodyPr/>
                    <a:lstStyle/>
                    <a:p>
                      <a:pPr marL="0" marR="0">
                        <a:lnSpc>
                          <a:spcPct val="115000"/>
                        </a:lnSpc>
                        <a:spcBef>
                          <a:spcPts val="0"/>
                        </a:spcBef>
                        <a:spcAft>
                          <a:spcPts val="0"/>
                        </a:spcAft>
                      </a:pPr>
                      <a:r>
                        <a:rPr lang="en-US" sz="1800">
                          <a:effectLst/>
                        </a:rPr>
                        <a:t>I can describe experiences and events related to f Hurricane Maria using a range of conduits: visual and/or oral presentations; I can make others aware of the impact of Hurricane Maria on PR and my community; I can express and support recommendations for disaster preparations and  recovery efforts in my and in my partners’ community</a:t>
                      </a:r>
                      <a:endParaRPr lang="en-US" sz="18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009559286"/>
                  </a:ext>
                </a:extLst>
              </a:tr>
              <a:tr h="732635">
                <a:tc>
                  <a:txBody>
                    <a:bodyPr/>
                    <a:lstStyle/>
                    <a:p>
                      <a:pPr marL="0" marR="0">
                        <a:lnSpc>
                          <a:spcPct val="115000"/>
                        </a:lnSpc>
                        <a:spcBef>
                          <a:spcPts val="0"/>
                        </a:spcBef>
                        <a:spcAft>
                          <a:spcPts val="0"/>
                        </a:spcAft>
                      </a:pPr>
                      <a:r>
                        <a:rPr lang="en-US" sz="1800">
                          <a:effectLst/>
                        </a:rPr>
                        <a:t>Interpersonal</a:t>
                      </a:r>
                      <a:endParaRPr lang="en-US" sz="1800">
                        <a:effectLst/>
                        <a:latin typeface="Arial" panose="020B0604020202020204" pitchFamily="34" charset="0"/>
                        <a:ea typeface="Arial" panose="020B0604020202020204" pitchFamily="34" charset="0"/>
                      </a:endParaRPr>
                    </a:p>
                  </a:txBody>
                  <a:tcPr marL="68580" marR="68580" marT="0" marB="0" anchor="ctr"/>
                </a:tc>
                <a:tc>
                  <a:txBody>
                    <a:bodyPr/>
                    <a:lstStyle/>
                    <a:p>
                      <a:pPr marL="0" marR="0">
                        <a:lnSpc>
                          <a:spcPct val="115000"/>
                        </a:lnSpc>
                        <a:spcBef>
                          <a:spcPts val="0"/>
                        </a:spcBef>
                        <a:spcAft>
                          <a:spcPts val="0"/>
                        </a:spcAft>
                      </a:pPr>
                      <a:r>
                        <a:rPr lang="en-US" sz="1800" dirty="0">
                          <a:effectLst/>
                        </a:rPr>
                        <a:t>I can ask and answer questions about natural disasters.</a:t>
                      </a:r>
                    </a:p>
                    <a:p>
                      <a:pPr marL="0" marR="0">
                        <a:lnSpc>
                          <a:spcPct val="115000"/>
                        </a:lnSpc>
                        <a:spcBef>
                          <a:spcPts val="0"/>
                        </a:spcBef>
                        <a:spcAft>
                          <a:spcPts val="0"/>
                        </a:spcAft>
                      </a:pPr>
                      <a:r>
                        <a:rPr lang="en-US" sz="1800" dirty="0">
                          <a:effectLst/>
                        </a:rPr>
                        <a:t>I can discuss action items to address effects of Hurricane Maria.</a:t>
                      </a:r>
                      <a:endParaRPr lang="en-US" sz="1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538998528"/>
                  </a:ext>
                </a:extLst>
              </a:tr>
            </a:tbl>
          </a:graphicData>
        </a:graphic>
      </p:graphicFrame>
    </p:spTree>
    <p:extLst>
      <p:ext uri="{BB962C8B-B14F-4D97-AF65-F5344CB8AC3E}">
        <p14:creationId xmlns:p14="http://schemas.microsoft.com/office/powerpoint/2010/main" val="2011933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ECB8-F32C-6B46-9353-4385FDB7099E}"/>
              </a:ext>
            </a:extLst>
          </p:cNvPr>
          <p:cNvSpPr>
            <a:spLocks noGrp="1"/>
          </p:cNvSpPr>
          <p:nvPr>
            <p:ph type="title"/>
          </p:nvPr>
        </p:nvSpPr>
        <p:spPr/>
        <p:txBody>
          <a:bodyPr/>
          <a:lstStyle/>
          <a:p>
            <a:r>
              <a:rPr lang="en-US" dirty="0"/>
              <a:t>Explanations and Examples</a:t>
            </a:r>
          </a:p>
        </p:txBody>
      </p:sp>
      <p:sp>
        <p:nvSpPr>
          <p:cNvPr id="3" name="Content Placeholder 2">
            <a:extLst>
              <a:ext uri="{FF2B5EF4-FFF2-40B4-BE49-F238E27FC236}">
                <a16:creationId xmlns:a16="http://schemas.microsoft.com/office/drawing/2014/main" id="{015BB0E9-CB6C-0C45-B0A0-A887E9CFDD3B}"/>
              </a:ext>
            </a:extLst>
          </p:cNvPr>
          <p:cNvSpPr>
            <a:spLocks noGrp="1"/>
          </p:cNvSpPr>
          <p:nvPr>
            <p:ph idx="1"/>
          </p:nvPr>
        </p:nvSpPr>
        <p:spPr/>
        <p:txBody>
          <a:bodyPr>
            <a:normAutofit fontScale="77500" lnSpcReduction="20000"/>
          </a:bodyPr>
          <a:lstStyle/>
          <a:p>
            <a:r>
              <a:rPr lang="en-US" dirty="0"/>
              <a:t>Wagner, M., &amp; Byram, M. (2016). Developing Intercultural Communicative Competence in the World Language Classroom: Part 1” </a:t>
            </a:r>
            <a:r>
              <a:rPr lang="en-US" i="1" dirty="0"/>
              <a:t>CASLS Topic of the Week: 2016-05-30</a:t>
            </a:r>
            <a:r>
              <a:rPr lang="en-US" dirty="0"/>
              <a:t>, Center for Applied Second Language Studies Eugene, OR: University of Oregon. Center for Applied Second Language Studies. </a:t>
            </a:r>
            <a:r>
              <a:rPr lang="en-US" u="sng" dirty="0">
                <a:hlinkClick r:id="rId2"/>
              </a:rPr>
              <a:t>http://caslsintercom.uoregon.edu/content/21228</a:t>
            </a:r>
            <a:r>
              <a:rPr lang="en-US" dirty="0"/>
              <a:t> </a:t>
            </a:r>
          </a:p>
          <a:p>
            <a:endParaRPr lang="en-US" dirty="0"/>
          </a:p>
          <a:p>
            <a:r>
              <a:rPr lang="en-US" dirty="0"/>
              <a:t>Wagner, M., &amp; Byram, M., &amp; </a:t>
            </a:r>
            <a:r>
              <a:rPr lang="en-US" dirty="0" err="1"/>
              <a:t>Cardetti</a:t>
            </a:r>
            <a:r>
              <a:rPr lang="en-US" dirty="0"/>
              <a:t>, F. (2016). Developing Intercultural Communicative Competence in the World Language Classroom and Beyond: Part 2”. </a:t>
            </a:r>
            <a:r>
              <a:rPr lang="en-US" i="1" dirty="0"/>
              <a:t>CASLS Topic of the Week: 2016-06-20</a:t>
            </a:r>
            <a:r>
              <a:rPr lang="en-US" dirty="0"/>
              <a:t>, Center for Applied Second Language Studies Eugene, OR: University of Oregon. Center for Applied Second Language Studies </a:t>
            </a:r>
            <a:r>
              <a:rPr lang="en-US" u="sng" dirty="0">
                <a:hlinkClick r:id="rId3"/>
              </a:rPr>
              <a:t>http://caslsintercom.uoregon.edu/content/21294</a:t>
            </a:r>
            <a:r>
              <a:rPr lang="en-US" dirty="0"/>
              <a:t> </a:t>
            </a:r>
          </a:p>
          <a:p>
            <a:endParaRPr lang="en-US" dirty="0"/>
          </a:p>
          <a:p>
            <a:r>
              <a:rPr lang="en-US" dirty="0" err="1"/>
              <a:t>Bohling</a:t>
            </a:r>
            <a:r>
              <a:rPr lang="en-US" dirty="0"/>
              <a:t>, A., Wagner, M., </a:t>
            </a:r>
            <a:r>
              <a:rPr lang="en-US" dirty="0" err="1"/>
              <a:t>Cardetti</a:t>
            </a:r>
            <a:r>
              <a:rPr lang="en-US" dirty="0"/>
              <a:t>, F., &amp; Byram, M. (2016). Unit: Understanding Different Scenarios in Immigration” </a:t>
            </a:r>
            <a:r>
              <a:rPr lang="en-US" i="1" dirty="0"/>
              <a:t>CASLS Topic of the Week: 2016-06-20</a:t>
            </a:r>
            <a:r>
              <a:rPr lang="en-US" dirty="0"/>
              <a:t>, Center for Applied Second Language Studies Eugene, OR: University of Oregon. Center for Applied Second Language Studies </a:t>
            </a:r>
            <a:r>
              <a:rPr lang="en-US" u="sng" dirty="0">
                <a:hlinkClick r:id="rId4"/>
              </a:rPr>
              <a:t>http://caslsintercom.uoregon.edu/content/21365</a:t>
            </a:r>
            <a:endParaRPr lang="en-US" dirty="0"/>
          </a:p>
        </p:txBody>
      </p:sp>
    </p:spTree>
    <p:extLst>
      <p:ext uri="{BB962C8B-B14F-4D97-AF65-F5344CB8AC3E}">
        <p14:creationId xmlns:p14="http://schemas.microsoft.com/office/powerpoint/2010/main" val="3311869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9BA0-684F-0546-86A2-15C84714FC08}"/>
              </a:ext>
            </a:extLst>
          </p:cNvPr>
          <p:cNvSpPr>
            <a:spLocks noGrp="1"/>
          </p:cNvSpPr>
          <p:nvPr>
            <p:ph type="title"/>
          </p:nvPr>
        </p:nvSpPr>
        <p:spPr/>
        <p:txBody>
          <a:bodyPr/>
          <a:lstStyle/>
          <a:p>
            <a:r>
              <a:rPr lang="en-US" b="1" dirty="0"/>
              <a:t>Outcomes in Denmark</a:t>
            </a:r>
          </a:p>
        </p:txBody>
      </p:sp>
      <p:sp>
        <p:nvSpPr>
          <p:cNvPr id="3" name="Content Placeholder 2">
            <a:extLst>
              <a:ext uri="{FF2B5EF4-FFF2-40B4-BE49-F238E27FC236}">
                <a16:creationId xmlns:a16="http://schemas.microsoft.com/office/drawing/2014/main" id="{3903DD95-D5B8-EA4A-A88F-40137D102E7A}"/>
              </a:ext>
            </a:extLst>
          </p:cNvPr>
          <p:cNvSpPr>
            <a:spLocks noGrp="1"/>
          </p:cNvSpPr>
          <p:nvPr>
            <p:ph sz="quarter" idx="13"/>
          </p:nvPr>
        </p:nvSpPr>
        <p:spPr>
          <a:xfrm>
            <a:off x="913774" y="1577010"/>
            <a:ext cx="10363826" cy="4846650"/>
          </a:xfrm>
        </p:spPr>
        <p:txBody>
          <a:bodyPr>
            <a:normAutofit fontScale="92500" lnSpcReduction="20000"/>
          </a:bodyPr>
          <a:lstStyle/>
          <a:p>
            <a:pPr marL="0" indent="0">
              <a:buNone/>
            </a:pPr>
            <a:r>
              <a:rPr lang="en-GB" sz="3000" dirty="0"/>
              <a:t>The students </a:t>
            </a:r>
          </a:p>
          <a:p>
            <a:r>
              <a:rPr lang="en-GB" sz="3000" dirty="0"/>
              <a:t>put up their posters in the school and distributed them in their community</a:t>
            </a:r>
          </a:p>
          <a:p>
            <a:r>
              <a:rPr lang="en-GB" sz="3000" dirty="0"/>
              <a:t>wrote a letter to the local newspaper </a:t>
            </a:r>
            <a:r>
              <a:rPr lang="en-GB" sz="3000" i="1" dirty="0" err="1"/>
              <a:t>Øbro</a:t>
            </a:r>
            <a:r>
              <a:rPr lang="en-GB" sz="3000" i="1" dirty="0"/>
              <a:t> Avis</a:t>
            </a:r>
            <a:r>
              <a:rPr lang="en-GB" sz="3000" dirty="0"/>
              <a:t> and posted information about the project on the newspapers’ Facebook page</a:t>
            </a:r>
          </a:p>
          <a:p>
            <a:r>
              <a:rPr lang="en-GB" sz="3000" dirty="0"/>
              <a:t>created videos and songs and uploaded them on </a:t>
            </a:r>
            <a:r>
              <a:rPr lang="en-GB" sz="3000" dirty="0" err="1"/>
              <a:t>youtube</a:t>
            </a:r>
            <a:r>
              <a:rPr lang="en-GB" sz="3000" dirty="0"/>
              <a:t> </a:t>
            </a:r>
          </a:p>
          <a:p>
            <a:r>
              <a:rPr lang="en-GB" sz="3000" dirty="0"/>
              <a:t>informed Greenpeace Denmark and Greenpeace International about the project and posted information about the project in the </a:t>
            </a:r>
            <a:r>
              <a:rPr lang="en-GB" sz="3000" dirty="0">
                <a:hlinkClick r:id="rId2"/>
              </a:rPr>
              <a:t>Danish Green Kidz Facebook group</a:t>
            </a:r>
            <a:endParaRPr lang="en-GB" sz="3000" dirty="0"/>
          </a:p>
          <a:p>
            <a:pPr marL="0" indent="0">
              <a:buNone/>
            </a:pPr>
            <a:endParaRPr lang="en-GB" sz="3000" dirty="0"/>
          </a:p>
          <a:p>
            <a:pPr marL="0" indent="0">
              <a:buNone/>
            </a:pPr>
            <a:r>
              <a:rPr lang="en-GB" sz="3000" dirty="0"/>
              <a:t>The video and the posted information represent an invitation to everybody to join the Green </a:t>
            </a:r>
            <a:r>
              <a:rPr lang="en-GB" sz="3000" dirty="0" err="1"/>
              <a:t>Kidz</a:t>
            </a:r>
            <a:r>
              <a:rPr lang="en-GB" sz="3000" dirty="0"/>
              <a:t> project and to save the environment.</a:t>
            </a:r>
            <a:endParaRPr lang="en-US" sz="3000" dirty="0"/>
          </a:p>
          <a:p>
            <a:endParaRPr lang="en-US" dirty="0"/>
          </a:p>
        </p:txBody>
      </p:sp>
    </p:spTree>
    <p:extLst>
      <p:ext uri="{BB962C8B-B14F-4D97-AF65-F5344CB8AC3E}">
        <p14:creationId xmlns:p14="http://schemas.microsoft.com/office/powerpoint/2010/main" val="2586211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DEDED"/>
              </a:buClr>
              <a:buSzPts val="5400"/>
              <a:buFont typeface="Corbel"/>
              <a:buNone/>
            </a:pPr>
            <a:r>
              <a:rPr lang="en-US" sz="5400" b="0" i="0" u="none" strike="noStrike" cap="none" dirty="0">
                <a:latin typeface="Corbel"/>
                <a:ea typeface="Corbel"/>
                <a:cs typeface="Corbel"/>
                <a:sym typeface="Corbel"/>
              </a:rPr>
              <a:t>Outcomes/Reflections</a:t>
            </a:r>
            <a:endParaRPr sz="5400" b="0" i="0" u="none" strike="noStrike" cap="none" dirty="0">
              <a:latin typeface="Corbel"/>
              <a:ea typeface="Corbel"/>
              <a:cs typeface="Corbel"/>
              <a:sym typeface="Corbel"/>
            </a:endParaRPr>
          </a:p>
        </p:txBody>
      </p:sp>
      <p:sp>
        <p:nvSpPr>
          <p:cNvPr id="326" name="Shape 326"/>
          <p:cNvSpPr txBox="1">
            <a:spLocks noGrp="1"/>
          </p:cNvSpPr>
          <p:nvPr>
            <p:ph type="body" idx="1"/>
          </p:nvPr>
        </p:nvSpPr>
        <p:spPr>
          <a:xfrm>
            <a:off x="1120000" y="1862201"/>
            <a:ext cx="10233800" cy="4351338"/>
          </a:xfrm>
          <a:prstGeom prst="rect">
            <a:avLst/>
          </a:prstGeom>
          <a:noFill/>
          <a:ln>
            <a:noFill/>
          </a:ln>
        </p:spPr>
        <p:txBody>
          <a:bodyPr spcFirstLastPara="1" wrap="square" lIns="91425" tIns="45700" rIns="91425" bIns="45700" anchor="t" anchorCtr="0">
            <a:noAutofit/>
          </a:bodyPr>
          <a:lstStyle/>
          <a:p>
            <a:pPr marL="177800" indent="0">
              <a:spcBef>
                <a:spcPts val="0"/>
              </a:spcBef>
              <a:buNone/>
            </a:pPr>
            <a:r>
              <a:rPr lang="en-US" dirty="0"/>
              <a:t>DESIRABILITY OF SUCH PROJECTS</a:t>
            </a:r>
            <a:endParaRPr lang="en-US" sz="2800" b="0" i="0" u="none" strike="noStrike" cap="none" dirty="0">
              <a:latin typeface="Corbel"/>
              <a:ea typeface="Corbel"/>
              <a:cs typeface="Corbel"/>
              <a:sym typeface="Corbel"/>
            </a:endParaRPr>
          </a:p>
          <a:p>
            <a:pPr marL="635000" marR="0" lvl="0" indent="-457200" algn="l" rtl="0">
              <a:lnSpc>
                <a:spcPct val="90000"/>
              </a:lnSpc>
              <a:spcBef>
                <a:spcPts val="0"/>
              </a:spcBef>
              <a:spcAft>
                <a:spcPts val="0"/>
              </a:spcAft>
              <a:buClr>
                <a:srgbClr val="EDEDED"/>
              </a:buClr>
              <a:buSzPts val="2800"/>
              <a:buFontTx/>
              <a:buChar char="-"/>
            </a:pPr>
            <a:r>
              <a:rPr lang="en-US" sz="2800" b="0" i="0" u="none" strike="noStrike" cap="none" dirty="0">
                <a:latin typeface="Corbel"/>
                <a:ea typeface="Corbel"/>
                <a:cs typeface="Corbel"/>
                <a:sym typeface="Corbel"/>
              </a:rPr>
              <a:t>Learners can develop intercultural citizenship and criticality (or make big strides towards it) in our classrooms</a:t>
            </a:r>
          </a:p>
          <a:p>
            <a:pPr marL="635000" marR="0" lvl="0" indent="-457200" algn="l" rtl="0">
              <a:lnSpc>
                <a:spcPct val="90000"/>
              </a:lnSpc>
              <a:spcBef>
                <a:spcPts val="0"/>
              </a:spcBef>
              <a:spcAft>
                <a:spcPts val="0"/>
              </a:spcAft>
              <a:buClr>
                <a:srgbClr val="EDEDED"/>
              </a:buClr>
              <a:buSzPts val="2800"/>
              <a:buFontTx/>
              <a:buChar char="-"/>
            </a:pPr>
            <a:r>
              <a:rPr lang="en-US" dirty="0"/>
              <a:t>Social justice issues</a:t>
            </a:r>
          </a:p>
          <a:p>
            <a:pPr marL="1092200" lvl="1" indent="-457200">
              <a:spcBef>
                <a:spcPts val="0"/>
              </a:spcBef>
              <a:buSzPts val="2800"/>
              <a:buFontTx/>
              <a:buChar char="-"/>
            </a:pPr>
            <a:r>
              <a:rPr lang="en-US" dirty="0"/>
              <a:t>important aspect of </a:t>
            </a:r>
            <a:r>
              <a:rPr lang="en-US" dirty="0" err="1"/>
              <a:t>ICit</a:t>
            </a:r>
            <a:r>
              <a:rPr lang="en-US" dirty="0"/>
              <a:t> Ed</a:t>
            </a:r>
          </a:p>
          <a:p>
            <a:pPr marL="1092200" lvl="1" indent="-457200">
              <a:spcBef>
                <a:spcPts val="0"/>
              </a:spcBef>
              <a:buSzPts val="2800"/>
              <a:buFontTx/>
              <a:buChar char="-"/>
            </a:pPr>
            <a:r>
              <a:rPr lang="en-US" dirty="0"/>
              <a:t>help learners take a critical look at complex topics</a:t>
            </a:r>
          </a:p>
          <a:p>
            <a:pPr marL="1092200" lvl="1" indent="-457200">
              <a:spcBef>
                <a:spcPts val="0"/>
              </a:spcBef>
              <a:buSzPts val="2800"/>
              <a:buFontTx/>
              <a:buChar char="-"/>
            </a:pPr>
            <a:r>
              <a:rPr lang="en-US" dirty="0"/>
              <a:t>motivate learners to take action</a:t>
            </a:r>
          </a:p>
          <a:p>
            <a:pPr marL="635000" marR="0" lvl="0" indent="-457200" algn="l" rtl="0">
              <a:lnSpc>
                <a:spcPct val="90000"/>
              </a:lnSpc>
              <a:spcBef>
                <a:spcPts val="0"/>
              </a:spcBef>
              <a:spcAft>
                <a:spcPts val="0"/>
              </a:spcAft>
              <a:buClr>
                <a:srgbClr val="EDEDED"/>
              </a:buClr>
              <a:buSzPts val="2800"/>
              <a:buFontTx/>
              <a:buChar char="-"/>
            </a:pPr>
            <a:r>
              <a:rPr lang="en-US" dirty="0"/>
              <a:t>Most projects successfully combined development of language and </a:t>
            </a:r>
            <a:r>
              <a:rPr lang="en-US" dirty="0" err="1"/>
              <a:t>ICit</a:t>
            </a:r>
            <a:r>
              <a:rPr lang="en-US" dirty="0"/>
              <a:t> and  criticality</a:t>
            </a:r>
          </a:p>
          <a:p>
            <a:pPr marL="635000" marR="0" lvl="0" indent="-457200" algn="l" rtl="0">
              <a:lnSpc>
                <a:spcPct val="90000"/>
              </a:lnSpc>
              <a:spcBef>
                <a:spcPts val="0"/>
              </a:spcBef>
              <a:spcAft>
                <a:spcPts val="0"/>
              </a:spcAft>
              <a:buClr>
                <a:srgbClr val="EDEDED"/>
              </a:buClr>
              <a:buSzPts val="2800"/>
              <a:buFontTx/>
              <a:buChar char="-"/>
            </a:pPr>
            <a:r>
              <a:rPr lang="en-US" dirty="0"/>
              <a:t>Variety of educational technology and social media facilitated different projects</a:t>
            </a:r>
          </a:p>
          <a:p>
            <a:pPr marL="635000" marR="0" lvl="0" indent="-457200" algn="l" rtl="0">
              <a:lnSpc>
                <a:spcPct val="90000"/>
              </a:lnSpc>
              <a:spcBef>
                <a:spcPts val="0"/>
              </a:spcBef>
              <a:spcAft>
                <a:spcPts val="0"/>
              </a:spcAft>
              <a:buClr>
                <a:srgbClr val="EDEDED"/>
              </a:buClr>
              <a:buSzPts val="2800"/>
              <a:buFontTx/>
              <a:buChar char="-"/>
            </a:pPr>
            <a:endParaRPr lang="en-US" dirty="0"/>
          </a:p>
          <a:p>
            <a:pPr marL="228600" marR="0" lvl="0" indent="-50800" algn="l" rtl="0">
              <a:lnSpc>
                <a:spcPct val="90000"/>
              </a:lnSpc>
              <a:spcBef>
                <a:spcPts val="0"/>
              </a:spcBef>
              <a:spcAft>
                <a:spcPts val="0"/>
              </a:spcAft>
              <a:buClr>
                <a:srgbClr val="EDEDED"/>
              </a:buClr>
              <a:buSzPts val="2800"/>
              <a:buFont typeface="Arial"/>
              <a:buNone/>
            </a:pPr>
            <a:endParaRPr sz="2800" b="0" i="0" u="none" strike="noStrike" cap="none" dirty="0">
              <a:solidFill>
                <a:srgbClr val="EDEDED"/>
              </a:solidFill>
              <a:latin typeface="Corbel"/>
              <a:ea typeface="Corbel"/>
              <a:cs typeface="Corbel"/>
              <a:sym typeface="Corbel"/>
            </a:endParaRPr>
          </a:p>
        </p:txBody>
      </p:sp>
      <p:sp>
        <p:nvSpPr>
          <p:cNvPr id="5" name="TextBox 4"/>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667416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oogle Shape;270;p21">
            <a:extLst>
              <a:ext uri="{FF2B5EF4-FFF2-40B4-BE49-F238E27FC236}">
                <a16:creationId xmlns:a16="http://schemas.microsoft.com/office/drawing/2014/main" id="{CA74D8B6-3863-0045-A6D5-E930B2DA54DB}"/>
              </a:ext>
            </a:extLst>
          </p:cNvPr>
          <p:cNvPicPr preferRelativeResize="0"/>
          <p:nvPr/>
        </p:nvPicPr>
        <p:blipFill rotWithShape="1">
          <a:blip r:embed="rId2">
            <a:alphaModFix/>
          </a:blip>
          <a:srcRect/>
          <a:stretch/>
        </p:blipFill>
        <p:spPr>
          <a:xfrm>
            <a:off x="1404730" y="490330"/>
            <a:ext cx="4081670" cy="5711637"/>
          </a:xfrm>
          <a:prstGeom prst="rect">
            <a:avLst/>
          </a:prstGeom>
          <a:noFill/>
          <a:ln>
            <a:noFill/>
          </a:ln>
        </p:spPr>
      </p:pic>
      <p:sp>
        <p:nvSpPr>
          <p:cNvPr id="7" name="TextBox 6">
            <a:extLst>
              <a:ext uri="{FF2B5EF4-FFF2-40B4-BE49-F238E27FC236}">
                <a16:creationId xmlns:a16="http://schemas.microsoft.com/office/drawing/2014/main" id="{A399CD16-BA82-8F45-868E-DB0D65528153}"/>
              </a:ext>
            </a:extLst>
          </p:cNvPr>
          <p:cNvSpPr txBox="1"/>
          <p:nvPr/>
        </p:nvSpPr>
        <p:spPr>
          <a:xfrm>
            <a:off x="6043613" y="490331"/>
            <a:ext cx="4809929" cy="5909310"/>
          </a:xfrm>
          <a:prstGeom prst="rect">
            <a:avLst/>
          </a:prstGeom>
          <a:noFill/>
        </p:spPr>
        <p:txBody>
          <a:bodyPr wrap="square" rtlCol="0">
            <a:spAutoFit/>
          </a:bodyPr>
          <a:lstStyle/>
          <a:p>
            <a:r>
              <a:rPr lang="it-IT" sz="2400" dirty="0"/>
              <a:t>Porto, </a:t>
            </a:r>
            <a:r>
              <a:rPr lang="it-IT" sz="2400" dirty="0" err="1"/>
              <a:t>Daryai</a:t>
            </a:r>
            <a:r>
              <a:rPr lang="it-IT" sz="2400" dirty="0"/>
              <a:t>-Hansen, Arcuri, </a:t>
            </a:r>
            <a:r>
              <a:rPr lang="it-IT" sz="2400" dirty="0" err="1"/>
              <a:t>Schifler</a:t>
            </a:r>
            <a:r>
              <a:rPr lang="it-IT" sz="2400" dirty="0"/>
              <a:t>, 2018: </a:t>
            </a:r>
            <a:r>
              <a:rPr lang="en-GB" sz="2400" dirty="0"/>
              <a:t>Green </a:t>
            </a:r>
            <a:r>
              <a:rPr lang="en-GB" sz="2400" dirty="0" err="1"/>
              <a:t>Kidz</a:t>
            </a:r>
            <a:r>
              <a:rPr lang="en-GB" sz="2400" dirty="0"/>
              <a:t>: Young learners engage in intercultural environmental citizenship in English language classroom in Argentina and Denmark.</a:t>
            </a:r>
          </a:p>
          <a:p>
            <a:endParaRPr lang="en-GB" sz="2400" dirty="0"/>
          </a:p>
          <a:p>
            <a:endParaRPr lang="en-GB" sz="2400" dirty="0"/>
          </a:p>
          <a:p>
            <a:r>
              <a:rPr lang="en-US" sz="2400" dirty="0"/>
              <a:t>In: Byram, M., </a:t>
            </a:r>
            <a:r>
              <a:rPr lang="en-US" sz="2400" dirty="0" err="1"/>
              <a:t>Golubeva</a:t>
            </a:r>
            <a:r>
              <a:rPr lang="en-US" sz="2400" dirty="0"/>
              <a:t>, I., Han, H., &amp; Wagner, M. (Eds.). (2017). </a:t>
            </a:r>
            <a:r>
              <a:rPr lang="en-US" sz="2400" i="1" dirty="0"/>
              <a:t>Education for Intercultural Citizenship: Principles in Practice. </a:t>
            </a:r>
            <a:r>
              <a:rPr lang="en-US" sz="2400" dirty="0" err="1"/>
              <a:t>Clevedon</a:t>
            </a:r>
            <a:r>
              <a:rPr lang="en-US" sz="2400" dirty="0"/>
              <a:t>, UK: Multilingual Matters.</a:t>
            </a:r>
          </a:p>
          <a:p>
            <a:endParaRPr lang="en-US" sz="2400" dirty="0"/>
          </a:p>
          <a:p>
            <a:endParaRPr lang="en-US" dirty="0"/>
          </a:p>
        </p:txBody>
      </p:sp>
    </p:spTree>
    <p:extLst>
      <p:ext uri="{BB962C8B-B14F-4D97-AF65-F5344CB8AC3E}">
        <p14:creationId xmlns:p14="http://schemas.microsoft.com/office/powerpoint/2010/main" val="1433898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D06F402-0D74-6A4C-8587-C0ECE9D3554F}"/>
              </a:ext>
            </a:extLst>
          </p:cNvPr>
          <p:cNvSpPr>
            <a:spLocks noGrp="1"/>
          </p:cNvSpPr>
          <p:nvPr>
            <p:ph type="title"/>
          </p:nvPr>
        </p:nvSpPr>
        <p:spPr>
          <a:xfrm>
            <a:off x="142861" y="5265749"/>
            <a:ext cx="7754929" cy="1325563"/>
          </a:xfrm>
        </p:spPr>
        <p:txBody>
          <a:bodyPr>
            <a:normAutofit/>
          </a:bodyPr>
          <a:lstStyle/>
          <a:p>
            <a:r>
              <a:rPr lang="en-US" sz="2000" dirty="0"/>
              <a:t>Wagner, M., </a:t>
            </a:r>
            <a:r>
              <a:rPr lang="en-US" sz="2000" dirty="0" err="1"/>
              <a:t>Cardetti</a:t>
            </a:r>
            <a:r>
              <a:rPr lang="en-US" sz="2000" dirty="0"/>
              <a:t>, F., &amp; Byram, M. (in press). </a:t>
            </a:r>
            <a:r>
              <a:rPr lang="en-US" sz="2000" i="1" dirty="0"/>
              <a:t>Teaching Intercultural Citizenship Across the Curriculum: The Role of Language Education</a:t>
            </a:r>
            <a:r>
              <a:rPr lang="en-US" sz="2000" dirty="0"/>
              <a:t>. Alexandria, VA: American Council on the Teaching of Foreign Languages. </a:t>
            </a:r>
            <a:endParaRPr lang="en-US" sz="2000" b="1" dirty="0"/>
          </a:p>
        </p:txBody>
      </p:sp>
      <p:sp>
        <p:nvSpPr>
          <p:cNvPr id="9" name="Text Placeholder 3">
            <a:extLst>
              <a:ext uri="{FF2B5EF4-FFF2-40B4-BE49-F238E27FC236}">
                <a16:creationId xmlns:a16="http://schemas.microsoft.com/office/drawing/2014/main" id="{2C5F0068-FD10-9743-84F5-447B1BF4C532}"/>
              </a:ext>
            </a:extLst>
          </p:cNvPr>
          <p:cNvSpPr txBox="1">
            <a:spLocks/>
          </p:cNvSpPr>
          <p:nvPr/>
        </p:nvSpPr>
        <p:spPr>
          <a:xfrm>
            <a:off x="113926" y="634355"/>
            <a:ext cx="7999158" cy="44989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Intercultural citizenship across the curriculum</a:t>
            </a:r>
          </a:p>
          <a:p>
            <a:pPr lvl="1"/>
            <a:r>
              <a:rPr lang="en-US" dirty="0"/>
              <a:t>Mathematics, social studies, science, art, etc. </a:t>
            </a:r>
          </a:p>
          <a:p>
            <a:pPr lvl="1"/>
            <a:r>
              <a:rPr lang="en-US" dirty="0"/>
              <a:t>From elementary school to higher education</a:t>
            </a:r>
          </a:p>
          <a:p>
            <a:pPr lvl="1"/>
            <a:r>
              <a:rPr lang="en-US" dirty="0"/>
              <a:t>The Role of Language Education</a:t>
            </a:r>
          </a:p>
          <a:p>
            <a:pPr lvl="1"/>
            <a:endParaRPr lang="en-US" dirty="0"/>
          </a:p>
          <a:p>
            <a:pPr lvl="1"/>
            <a:r>
              <a:rPr lang="en-US" dirty="0"/>
              <a:t>Water Crisis</a:t>
            </a:r>
          </a:p>
          <a:p>
            <a:pPr lvl="1"/>
            <a:r>
              <a:rPr lang="en-US" dirty="0"/>
              <a:t>Hurricane Maria</a:t>
            </a:r>
          </a:p>
          <a:p>
            <a:pPr lvl="1"/>
            <a:r>
              <a:rPr lang="en-US" dirty="0"/>
              <a:t>Immigration </a:t>
            </a:r>
          </a:p>
          <a:p>
            <a:pPr lvl="1"/>
            <a:r>
              <a:rPr lang="en-US" dirty="0"/>
              <a:t>Refugee Peace project</a:t>
            </a:r>
          </a:p>
          <a:p>
            <a:pPr marL="533400" lvl="1" indent="0">
              <a:buFont typeface="Arial" panose="020B0604020202020204" pitchFamily="34" charset="0"/>
              <a:buNone/>
            </a:pPr>
            <a:endParaRPr lang="en-US" dirty="0"/>
          </a:p>
          <a:p>
            <a:pPr lvl="1"/>
            <a:endParaRPr lang="en-US" dirty="0"/>
          </a:p>
          <a:p>
            <a:pPr lvl="1"/>
            <a:endParaRPr lang="en-US" dirty="0"/>
          </a:p>
          <a:p>
            <a:pPr marL="533400" lvl="1" indent="0">
              <a:buFont typeface="Arial" panose="020B0604020202020204" pitchFamily="34" charset="0"/>
              <a:buNone/>
            </a:pPr>
            <a:endParaRPr lang="en-US" dirty="0"/>
          </a:p>
          <a:p>
            <a:pPr lvl="1"/>
            <a:endParaRPr lang="en-US" dirty="0"/>
          </a:p>
        </p:txBody>
      </p:sp>
      <p:sp>
        <p:nvSpPr>
          <p:cNvPr id="10" name="TextBox 9">
            <a:extLst>
              <a:ext uri="{FF2B5EF4-FFF2-40B4-BE49-F238E27FC236}">
                <a16:creationId xmlns:a16="http://schemas.microsoft.com/office/drawing/2014/main" id="{691949A7-A1B5-A04F-940D-D39213DE6ABC}"/>
              </a:ext>
            </a:extLst>
          </p:cNvPr>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2019</a:t>
            </a:r>
          </a:p>
        </p:txBody>
      </p:sp>
      <p:pic>
        <p:nvPicPr>
          <p:cNvPr id="11" name="Picture 10">
            <a:extLst>
              <a:ext uri="{FF2B5EF4-FFF2-40B4-BE49-F238E27FC236}">
                <a16:creationId xmlns:a16="http://schemas.microsoft.com/office/drawing/2014/main" id="{B7A97950-E744-FE40-AD9D-76655C57B493}"/>
              </a:ext>
            </a:extLst>
          </p:cNvPr>
          <p:cNvPicPr>
            <a:picLocks noChangeAspect="1"/>
          </p:cNvPicPr>
          <p:nvPr/>
        </p:nvPicPr>
        <p:blipFill>
          <a:blip r:embed="rId2"/>
          <a:stretch>
            <a:fillRect/>
          </a:stretch>
        </p:blipFill>
        <p:spPr>
          <a:xfrm>
            <a:off x="7712192" y="126311"/>
            <a:ext cx="4403608" cy="6640086"/>
          </a:xfrm>
          <a:prstGeom prst="rect">
            <a:avLst/>
          </a:prstGeom>
        </p:spPr>
      </p:pic>
    </p:spTree>
    <p:extLst>
      <p:ext uri="{BB962C8B-B14F-4D97-AF65-F5344CB8AC3E}">
        <p14:creationId xmlns:p14="http://schemas.microsoft.com/office/powerpoint/2010/main" val="14918215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349"/>
        <p:cNvGrpSpPr/>
        <p:nvPr/>
      </p:nvGrpSpPr>
      <p:grpSpPr>
        <a:xfrm>
          <a:off x="0" y="0"/>
          <a:ext cx="0" cy="0"/>
          <a:chOff x="0" y="0"/>
          <a:chExt cx="0" cy="0"/>
        </a:xfrm>
      </p:grpSpPr>
      <p:pic>
        <p:nvPicPr>
          <p:cNvPr id="350" name="Shape 350"/>
          <p:cNvPicPr preferRelativeResize="0"/>
          <p:nvPr/>
        </p:nvPicPr>
        <p:blipFill rotWithShape="1">
          <a:blip r:embed="rId3">
            <a:alphaModFix/>
          </a:blip>
          <a:srcRect b="22481"/>
          <a:stretch/>
        </p:blipFill>
        <p:spPr>
          <a:xfrm>
            <a:off x="1487221" y="1572159"/>
            <a:ext cx="9353022" cy="5080000"/>
          </a:xfrm>
          <a:prstGeom prst="rect">
            <a:avLst/>
          </a:prstGeom>
          <a:noFill/>
          <a:ln>
            <a:noFill/>
          </a:ln>
        </p:spPr>
      </p:pic>
      <p:sp>
        <p:nvSpPr>
          <p:cNvPr id="3" name="TextBox 2"/>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
        <p:nvSpPr>
          <p:cNvPr id="2" name="Rectangle 1">
            <a:extLst>
              <a:ext uri="{FF2B5EF4-FFF2-40B4-BE49-F238E27FC236}">
                <a16:creationId xmlns:a16="http://schemas.microsoft.com/office/drawing/2014/main" id="{8600839F-4DF4-C44C-917E-A8949376D068}"/>
              </a:ext>
            </a:extLst>
          </p:cNvPr>
          <p:cNvSpPr/>
          <p:nvPr/>
        </p:nvSpPr>
        <p:spPr>
          <a:xfrm>
            <a:off x="709095" y="543979"/>
            <a:ext cx="4460067" cy="769441"/>
          </a:xfrm>
          <a:prstGeom prst="rect">
            <a:avLst/>
          </a:prstGeom>
        </p:spPr>
        <p:txBody>
          <a:bodyPr wrap="none">
            <a:spAutoFit/>
          </a:bodyPr>
          <a:lstStyle/>
          <a:p>
            <a:r>
              <a:rPr lang="en-US" sz="4400" b="1" dirty="0">
                <a:solidFill>
                  <a:prstClr val="black"/>
                </a:solidFill>
                <a:latin typeface="Calibri Light" panose="020F0302020204030204"/>
                <a:ea typeface="+mj-ea"/>
                <a:cs typeface="+mj-cs"/>
              </a:rPr>
              <a:t>Additional projects</a:t>
            </a:r>
            <a:endParaRPr lang="en-US" dirty="0"/>
          </a:p>
        </p:txBody>
      </p:sp>
    </p:spTree>
    <p:extLst>
      <p:ext uri="{BB962C8B-B14F-4D97-AF65-F5344CB8AC3E}">
        <p14:creationId xmlns:p14="http://schemas.microsoft.com/office/powerpoint/2010/main" val="2160000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B3FF-B3F4-6C4E-B7EB-FE4D4C18141F}"/>
              </a:ext>
            </a:extLst>
          </p:cNvPr>
          <p:cNvSpPr>
            <a:spLocks noGrp="1"/>
          </p:cNvSpPr>
          <p:nvPr>
            <p:ph type="title"/>
          </p:nvPr>
        </p:nvSpPr>
        <p:spPr/>
        <p:txBody>
          <a:bodyPr/>
          <a:lstStyle/>
          <a:p>
            <a:r>
              <a:rPr lang="en-US" b="1" dirty="0">
                <a:latin typeface="Calibri" panose="020F0502020204030204" pitchFamily="34" charset="0"/>
                <a:ea typeface="Calibri" panose="020F0502020204030204" pitchFamily="34" charset="0"/>
              </a:rPr>
              <a:t>APPLYING ICC/ICIT IN YOUR CONTEXT</a:t>
            </a:r>
            <a:r>
              <a:rPr lang="en-US" sz="3600" dirty="0">
                <a:latin typeface="Calibri" panose="020F0502020204030204" pitchFamily="34" charset="0"/>
                <a:ea typeface="Calibri" panose="020F0502020204030204" pitchFamily="34" charset="0"/>
              </a:rPr>
              <a:t/>
            </a:r>
            <a:br>
              <a:rPr lang="en-US" sz="3600" dirty="0">
                <a:latin typeface="Calibri" panose="020F0502020204030204" pitchFamily="34" charset="0"/>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59134FAF-8514-7D44-A386-B66CD9FC5193}"/>
              </a:ext>
            </a:extLst>
          </p:cNvPr>
          <p:cNvSpPr>
            <a:spLocks noGrp="1"/>
          </p:cNvSpPr>
          <p:nvPr>
            <p:ph idx="1"/>
          </p:nvPr>
        </p:nvSpPr>
        <p:spPr/>
        <p:txBody>
          <a:bodyPr>
            <a:normAutofit fontScale="92500" lnSpcReduction="20000"/>
          </a:bodyPr>
          <a:lstStyle/>
          <a:p>
            <a:pPr marL="0" indent="0">
              <a:lnSpc>
                <a:spcPct val="105000"/>
              </a:lnSpc>
              <a:buNone/>
            </a:pPr>
            <a:r>
              <a:rPr lang="en-US" b="1" dirty="0">
                <a:latin typeface="Calibri" panose="020F0502020204030204" pitchFamily="34" charset="0"/>
                <a:ea typeface="Calibri" panose="020F0502020204030204" pitchFamily="34" charset="0"/>
              </a:rPr>
              <a:t>Options:</a:t>
            </a:r>
            <a:endParaRPr lang="en-US" sz="2000" dirty="0">
              <a:latin typeface="Calibri" panose="020F0502020204030204" pitchFamily="34" charset="0"/>
              <a:ea typeface="Calibri" panose="020F0502020204030204" pitchFamily="34" charset="0"/>
            </a:endParaRPr>
          </a:p>
          <a:p>
            <a:pPr marL="0" indent="0">
              <a:lnSpc>
                <a:spcPct val="105000"/>
              </a:lnSpc>
              <a:buNone/>
            </a:pPr>
            <a:endParaRPr lang="en-US" sz="2000" dirty="0">
              <a:latin typeface="Calibri" panose="020F0502020204030204" pitchFamily="34" charset="0"/>
              <a:ea typeface="Calibri" panose="020F0502020204030204" pitchFamily="34" charset="0"/>
            </a:endParaRPr>
          </a:p>
          <a:p>
            <a:pPr marL="0" indent="0">
              <a:lnSpc>
                <a:spcPct val="115000"/>
              </a:lnSpc>
              <a:buNone/>
            </a:pPr>
            <a:r>
              <a:rPr lang="en-US" i="1" dirty="0">
                <a:solidFill>
                  <a:srgbClr val="3C4043"/>
                </a:solidFill>
                <a:highlight>
                  <a:srgbClr val="FFFFFF"/>
                </a:highlight>
                <a:latin typeface="Calibri" panose="020F0502020204030204" pitchFamily="34" charset="0"/>
                <a:ea typeface="Calibri" panose="020F0502020204030204" pitchFamily="34" charset="0"/>
              </a:rPr>
              <a:t>A) Modifying a unit </a:t>
            </a:r>
            <a:endParaRPr lang="en-US" sz="2000" dirty="0">
              <a:latin typeface="Calibri" panose="020F0502020204030204" pitchFamily="34" charset="0"/>
              <a:ea typeface="Calibri" panose="020F0502020204030204" pitchFamily="34" charset="0"/>
            </a:endParaRPr>
          </a:p>
          <a:p>
            <a:pPr marL="0" indent="0">
              <a:lnSpc>
                <a:spcPct val="115000"/>
              </a:lnSpc>
              <a:buNone/>
            </a:pPr>
            <a:endParaRPr lang="en-US" sz="2000" dirty="0">
              <a:latin typeface="Calibri" panose="020F0502020204030204" pitchFamily="34" charset="0"/>
              <a:ea typeface="Calibri" panose="020F0502020204030204" pitchFamily="34" charset="0"/>
            </a:endParaRPr>
          </a:p>
          <a:p>
            <a:pPr marL="0" indent="0">
              <a:lnSpc>
                <a:spcPct val="115000"/>
              </a:lnSpc>
              <a:buNone/>
            </a:pPr>
            <a:r>
              <a:rPr lang="en-US" i="1" dirty="0">
                <a:solidFill>
                  <a:srgbClr val="3C4043"/>
                </a:solidFill>
                <a:highlight>
                  <a:srgbClr val="FFFFFF"/>
                </a:highlight>
                <a:latin typeface="Calibri" panose="020F0502020204030204" pitchFamily="34" charset="0"/>
                <a:ea typeface="Calibri" panose="020F0502020204030204" pitchFamily="34" charset="0"/>
              </a:rPr>
              <a:t>B) Design a plan for how you want to integrate Intercultural Communicative Competence or Intercultural Citizenship</a:t>
            </a:r>
            <a:endParaRPr lang="en-US" sz="2000" dirty="0">
              <a:latin typeface="Calibri" panose="020F0502020204030204" pitchFamily="34" charset="0"/>
              <a:ea typeface="Calibri" panose="020F0502020204030204" pitchFamily="34" charset="0"/>
            </a:endParaRPr>
          </a:p>
          <a:p>
            <a:pPr marL="0" indent="0">
              <a:lnSpc>
                <a:spcPct val="115000"/>
              </a:lnSpc>
              <a:buNone/>
            </a:pPr>
            <a:endParaRPr lang="en-US" sz="2000" dirty="0">
              <a:latin typeface="Calibri" panose="020F0502020204030204" pitchFamily="34" charset="0"/>
              <a:ea typeface="Calibri" panose="020F0502020204030204" pitchFamily="34" charset="0"/>
            </a:endParaRPr>
          </a:p>
          <a:p>
            <a:pPr marL="0" indent="0">
              <a:lnSpc>
                <a:spcPct val="115000"/>
              </a:lnSpc>
              <a:buNone/>
            </a:pPr>
            <a:r>
              <a:rPr lang="en-US" i="1" dirty="0">
                <a:solidFill>
                  <a:srgbClr val="3C4043"/>
                </a:solidFill>
                <a:highlight>
                  <a:srgbClr val="FFFFFF"/>
                </a:highlight>
                <a:latin typeface="Calibri" panose="020F0502020204030204" pitchFamily="34" charset="0"/>
                <a:ea typeface="Calibri" panose="020F0502020204030204" pitchFamily="34" charset="0"/>
              </a:rPr>
              <a:t>C) Preparing an advocacy statement of why one would want to integrate Intercultural Communicative Competence/Intercultural Citizenship in a program</a:t>
            </a:r>
            <a:endParaRPr lang="en-US" sz="2000" dirty="0">
              <a:latin typeface="Calibri" panose="020F0502020204030204" pitchFamily="34" charset="0"/>
              <a:ea typeface="Calibri" panose="020F0502020204030204" pitchFamily="34" charset="0"/>
            </a:endParaRPr>
          </a:p>
          <a:p>
            <a:endParaRPr lang="en-US" dirty="0"/>
          </a:p>
        </p:txBody>
      </p:sp>
      <p:sp>
        <p:nvSpPr>
          <p:cNvPr id="4" name="Rectangle 3">
            <a:extLst>
              <a:ext uri="{FF2B5EF4-FFF2-40B4-BE49-F238E27FC236}">
                <a16:creationId xmlns:a16="http://schemas.microsoft.com/office/drawing/2014/main" id="{57E4D361-FEF2-5845-8FDA-A42673062AAB}"/>
              </a:ext>
            </a:extLst>
          </p:cNvPr>
          <p:cNvSpPr/>
          <p:nvPr/>
        </p:nvSpPr>
        <p:spPr>
          <a:xfrm>
            <a:off x="3048000" y="1387416"/>
            <a:ext cx="6096000" cy="662233"/>
          </a:xfrm>
          <a:prstGeom prst="rect">
            <a:avLst/>
          </a:prstGeom>
        </p:spPr>
        <p:txBody>
          <a:bodyPr>
            <a:spAutoFit/>
          </a:bodyPr>
          <a:lstStyle/>
          <a:p>
            <a:pPr>
              <a:lnSpc>
                <a:spcPct val="105000"/>
              </a:lnSpc>
            </a:pPr>
            <a:r>
              <a:rPr lang="en-US" b="1" dirty="0">
                <a:latin typeface="Calibri" panose="020F0502020204030204" pitchFamily="34" charset="0"/>
                <a:ea typeface="Calibri" panose="020F0502020204030204" pitchFamily="34" charset="0"/>
              </a:rPr>
              <a:t> </a:t>
            </a:r>
            <a:endParaRPr lang="en-US" sz="1400" dirty="0">
              <a:latin typeface="Calibri" panose="020F0502020204030204" pitchFamily="34" charset="0"/>
              <a:ea typeface="Calibri" panose="020F0502020204030204" pitchFamily="34" charset="0"/>
            </a:endParaRPr>
          </a:p>
          <a:p>
            <a:pPr>
              <a:lnSpc>
                <a:spcPct val="105000"/>
              </a:lnSpc>
            </a:pPr>
            <a:r>
              <a:rPr lang="en-US" b="1" dirty="0">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672588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1F56E-2AEB-AA4D-937F-22FD62444C4D}"/>
              </a:ext>
            </a:extLst>
          </p:cNvPr>
          <p:cNvSpPr>
            <a:spLocks noGrp="1"/>
          </p:cNvSpPr>
          <p:nvPr>
            <p:ph type="title"/>
          </p:nvPr>
        </p:nvSpPr>
        <p:spPr>
          <a:xfrm>
            <a:off x="838200" y="579445"/>
            <a:ext cx="10515600" cy="1325563"/>
          </a:xfrm>
        </p:spPr>
        <p:txBody>
          <a:bodyPr>
            <a:normAutofit fontScale="90000"/>
          </a:bodyPr>
          <a:lstStyle/>
          <a:p>
            <a:r>
              <a:rPr lang="en-US" altLang="en-US" sz="2700" dirty="0">
                <a:latin typeface="Arial" panose="020B0604020202020204" pitchFamily="34" charset="0"/>
                <a:ea typeface="Calibri" panose="020F0502020204030204" pitchFamily="34" charset="0"/>
              </a:rPr>
              <a:t>In your groups, please look at the components of Intercultural Citizenship and discuss how you understand each component (either in the form of a short definition, an example, or a question)</a:t>
            </a:r>
            <a:r>
              <a:rPr lang="en-US" altLang="en-US" sz="4000" dirty="0">
                <a:latin typeface="Arial" panose="020B0604020202020204" pitchFamily="34" charset="0"/>
              </a:rPr>
              <a:t/>
            </a:r>
            <a:br>
              <a:rPr lang="en-US" altLang="en-US" sz="4000" dirty="0">
                <a:latin typeface="Arial" panose="020B0604020202020204" pitchFamily="34" charset="0"/>
              </a:rPr>
            </a:br>
            <a:endParaRPr lang="en-US" dirty="0"/>
          </a:p>
        </p:txBody>
      </p:sp>
      <p:graphicFrame>
        <p:nvGraphicFramePr>
          <p:cNvPr id="4" name="Content Placeholder 3">
            <a:extLst>
              <a:ext uri="{FF2B5EF4-FFF2-40B4-BE49-F238E27FC236}">
                <a16:creationId xmlns:a16="http://schemas.microsoft.com/office/drawing/2014/main" id="{0C2C77A0-1976-FB4F-BDCD-6C7987BBC06A}"/>
              </a:ext>
            </a:extLst>
          </p:cNvPr>
          <p:cNvGraphicFramePr>
            <a:graphicFrameLocks noGrp="1"/>
          </p:cNvGraphicFramePr>
          <p:nvPr>
            <p:ph idx="1"/>
            <p:extLst>
              <p:ext uri="{D42A27DB-BD31-4B8C-83A1-F6EECF244321}">
                <p14:modId xmlns:p14="http://schemas.microsoft.com/office/powerpoint/2010/main" val="1602944972"/>
              </p:ext>
            </p:extLst>
          </p:nvPr>
        </p:nvGraphicFramePr>
        <p:xfrm>
          <a:off x="3124200" y="2126774"/>
          <a:ext cx="5943600" cy="3749040"/>
        </p:xfrm>
        <a:graphic>
          <a:graphicData uri="http://schemas.openxmlformats.org/drawingml/2006/table">
            <a:tbl>
              <a:tblPr>
                <a:tableStyleId>{5C22544A-7EE6-4342-B048-85BDC9FD1C3A}</a:tableStyleId>
              </a:tblPr>
              <a:tblGrid>
                <a:gridCol w="2971800">
                  <a:extLst>
                    <a:ext uri="{9D8B030D-6E8A-4147-A177-3AD203B41FA5}">
                      <a16:colId xmlns:a16="http://schemas.microsoft.com/office/drawing/2014/main" val="742540986"/>
                    </a:ext>
                  </a:extLst>
                </a:gridCol>
                <a:gridCol w="2971800">
                  <a:extLst>
                    <a:ext uri="{9D8B030D-6E8A-4147-A177-3AD203B41FA5}">
                      <a16:colId xmlns:a16="http://schemas.microsoft.com/office/drawing/2014/main" val="351112947"/>
                    </a:ext>
                  </a:extLst>
                </a:gridCol>
              </a:tblGrid>
              <a:tr h="0">
                <a:tc>
                  <a:txBody>
                    <a:bodyPr/>
                    <a:lstStyle/>
                    <a:p>
                      <a:pPr marL="0" marR="0">
                        <a:lnSpc>
                          <a:spcPct val="105000"/>
                        </a:lnSpc>
                        <a:spcBef>
                          <a:spcPts val="0"/>
                        </a:spcBef>
                        <a:spcAft>
                          <a:spcPts val="0"/>
                        </a:spcAft>
                      </a:pPr>
                      <a:r>
                        <a:rPr lang="en-US" sz="1400">
                          <a:effectLst/>
                        </a:rPr>
                        <a:t> </a:t>
                      </a:r>
                      <a:endParaRPr lang="en-US" sz="110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nSpc>
                          <a:spcPct val="105000"/>
                        </a:lnSpc>
                        <a:spcBef>
                          <a:spcPts val="0"/>
                        </a:spcBef>
                        <a:spcAft>
                          <a:spcPts val="0"/>
                        </a:spcAft>
                      </a:pPr>
                      <a:r>
                        <a:rPr lang="en-US" sz="1400">
                          <a:effectLst/>
                        </a:rPr>
                        <a:t>My understanding/an example</a:t>
                      </a:r>
                      <a:endParaRPr lang="en-US" sz="1100">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a16="http://schemas.microsoft.com/office/drawing/2014/main" val="2359492066"/>
                  </a:ext>
                </a:extLst>
              </a:tr>
              <a:tr h="0">
                <a:tc>
                  <a:txBody>
                    <a:bodyPr/>
                    <a:lstStyle/>
                    <a:p>
                      <a:pPr marL="0" marR="0">
                        <a:lnSpc>
                          <a:spcPct val="105000"/>
                        </a:lnSpc>
                        <a:spcBef>
                          <a:spcPts val="0"/>
                        </a:spcBef>
                        <a:spcAft>
                          <a:spcPts val="0"/>
                        </a:spcAft>
                      </a:pPr>
                      <a:r>
                        <a:rPr lang="en-US" sz="1400">
                          <a:effectLst/>
                        </a:rPr>
                        <a:t>Knowledge</a:t>
                      </a:r>
                      <a:endParaRPr lang="en-US" sz="110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nSpc>
                          <a:spcPct val="105000"/>
                        </a:lnSpc>
                        <a:spcBef>
                          <a:spcPts val="0"/>
                        </a:spcBef>
                        <a:spcAft>
                          <a:spcPts val="0"/>
                        </a:spcAft>
                      </a:pPr>
                      <a:r>
                        <a:rPr lang="en-US" sz="1400">
                          <a:effectLst/>
                        </a:rPr>
                        <a:t> </a:t>
                      </a:r>
                      <a:endParaRPr lang="en-US" sz="1100">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a16="http://schemas.microsoft.com/office/drawing/2014/main" val="1361959186"/>
                  </a:ext>
                </a:extLst>
              </a:tr>
              <a:tr h="0">
                <a:tc>
                  <a:txBody>
                    <a:bodyPr/>
                    <a:lstStyle/>
                    <a:p>
                      <a:pPr marL="0" marR="0">
                        <a:lnSpc>
                          <a:spcPct val="105000"/>
                        </a:lnSpc>
                        <a:spcBef>
                          <a:spcPts val="0"/>
                        </a:spcBef>
                        <a:spcAft>
                          <a:spcPts val="0"/>
                        </a:spcAft>
                      </a:pPr>
                      <a:r>
                        <a:rPr lang="en-US" sz="1400" dirty="0">
                          <a:effectLst/>
                        </a:rPr>
                        <a:t>Skills of Interpreting and Relating</a:t>
                      </a:r>
                      <a:endParaRPr lang="en-US" sz="1100" dirty="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nSpc>
                          <a:spcPct val="105000"/>
                        </a:lnSpc>
                        <a:spcBef>
                          <a:spcPts val="0"/>
                        </a:spcBef>
                        <a:spcAft>
                          <a:spcPts val="0"/>
                        </a:spcAft>
                      </a:pPr>
                      <a:r>
                        <a:rPr lang="en-US" sz="1400">
                          <a:effectLst/>
                        </a:rPr>
                        <a:t> </a:t>
                      </a:r>
                      <a:endParaRPr lang="en-US" sz="1100">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a16="http://schemas.microsoft.com/office/drawing/2014/main" val="1121886518"/>
                  </a:ext>
                </a:extLst>
              </a:tr>
              <a:tr h="0">
                <a:tc>
                  <a:txBody>
                    <a:bodyPr/>
                    <a:lstStyle/>
                    <a:p>
                      <a:pPr marL="0" marR="0">
                        <a:lnSpc>
                          <a:spcPct val="105000"/>
                        </a:lnSpc>
                        <a:spcBef>
                          <a:spcPts val="0"/>
                        </a:spcBef>
                        <a:spcAft>
                          <a:spcPts val="0"/>
                        </a:spcAft>
                      </a:pPr>
                      <a:r>
                        <a:rPr lang="en-US" sz="1400">
                          <a:effectLst/>
                        </a:rPr>
                        <a:t>Skills of Discovery and Interaction</a:t>
                      </a:r>
                      <a:endParaRPr lang="en-US" sz="110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nSpc>
                          <a:spcPct val="105000"/>
                        </a:lnSpc>
                        <a:spcBef>
                          <a:spcPts val="0"/>
                        </a:spcBef>
                        <a:spcAft>
                          <a:spcPts val="0"/>
                        </a:spcAft>
                      </a:pPr>
                      <a:r>
                        <a:rPr lang="en-US" sz="1400">
                          <a:effectLst/>
                        </a:rPr>
                        <a:t> </a:t>
                      </a:r>
                      <a:endParaRPr lang="en-US" sz="1100">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a16="http://schemas.microsoft.com/office/drawing/2014/main" val="2812334088"/>
                  </a:ext>
                </a:extLst>
              </a:tr>
              <a:tr h="0">
                <a:tc>
                  <a:txBody>
                    <a:bodyPr/>
                    <a:lstStyle/>
                    <a:p>
                      <a:pPr marL="0" marR="0">
                        <a:lnSpc>
                          <a:spcPct val="105000"/>
                        </a:lnSpc>
                        <a:spcBef>
                          <a:spcPts val="0"/>
                        </a:spcBef>
                        <a:spcAft>
                          <a:spcPts val="0"/>
                        </a:spcAft>
                      </a:pPr>
                      <a:r>
                        <a:rPr lang="en-US" sz="1400">
                          <a:effectLst/>
                        </a:rPr>
                        <a:t>Attitudes</a:t>
                      </a:r>
                      <a:endParaRPr lang="en-US" sz="110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nSpc>
                          <a:spcPct val="105000"/>
                        </a:lnSpc>
                        <a:spcBef>
                          <a:spcPts val="0"/>
                        </a:spcBef>
                        <a:spcAft>
                          <a:spcPts val="0"/>
                        </a:spcAft>
                      </a:pPr>
                      <a:r>
                        <a:rPr lang="en-US" sz="1400">
                          <a:effectLst/>
                        </a:rPr>
                        <a:t> </a:t>
                      </a:r>
                      <a:endParaRPr lang="en-US" sz="1100">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a16="http://schemas.microsoft.com/office/drawing/2014/main" val="1330559475"/>
                  </a:ext>
                </a:extLst>
              </a:tr>
              <a:tr h="0">
                <a:tc>
                  <a:txBody>
                    <a:bodyPr/>
                    <a:lstStyle/>
                    <a:p>
                      <a:pPr marL="0" marR="0">
                        <a:lnSpc>
                          <a:spcPct val="105000"/>
                        </a:lnSpc>
                        <a:spcBef>
                          <a:spcPts val="0"/>
                        </a:spcBef>
                        <a:spcAft>
                          <a:spcPts val="0"/>
                        </a:spcAft>
                      </a:pPr>
                      <a:r>
                        <a:rPr lang="en-US" sz="1400">
                          <a:effectLst/>
                        </a:rPr>
                        <a:t>Critical Cultural Awareness</a:t>
                      </a:r>
                      <a:endParaRPr lang="en-US" sz="110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nSpc>
                          <a:spcPct val="105000"/>
                        </a:lnSpc>
                        <a:spcBef>
                          <a:spcPts val="0"/>
                        </a:spcBef>
                        <a:spcAft>
                          <a:spcPts val="0"/>
                        </a:spcAft>
                      </a:pPr>
                      <a:r>
                        <a:rPr lang="en-US" sz="1400">
                          <a:effectLst/>
                        </a:rPr>
                        <a:t> </a:t>
                      </a:r>
                      <a:endParaRPr lang="en-US" sz="1100">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a16="http://schemas.microsoft.com/office/drawing/2014/main" val="4122429821"/>
                  </a:ext>
                </a:extLst>
              </a:tr>
              <a:tr h="0">
                <a:tc>
                  <a:txBody>
                    <a:bodyPr/>
                    <a:lstStyle/>
                    <a:p>
                      <a:pPr marL="0" marR="0">
                        <a:lnSpc>
                          <a:spcPct val="105000"/>
                        </a:lnSpc>
                        <a:spcBef>
                          <a:spcPts val="0"/>
                        </a:spcBef>
                        <a:spcAft>
                          <a:spcPts val="0"/>
                        </a:spcAft>
                      </a:pPr>
                      <a:r>
                        <a:rPr lang="en-US" sz="1400">
                          <a:effectLst/>
                        </a:rPr>
                        <a:t>Action in the local/national/international community</a:t>
                      </a:r>
                      <a:endParaRPr lang="en-US" sz="110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nSpc>
                          <a:spcPct val="105000"/>
                        </a:lnSpc>
                        <a:spcBef>
                          <a:spcPts val="0"/>
                        </a:spcBef>
                        <a:spcAft>
                          <a:spcPts val="0"/>
                        </a:spcAft>
                      </a:pPr>
                      <a:r>
                        <a:rPr lang="en-US" sz="1400">
                          <a:effectLst/>
                        </a:rPr>
                        <a:t> </a:t>
                      </a:r>
                      <a:endParaRPr lang="en-US" sz="1100">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a16="http://schemas.microsoft.com/office/drawing/2014/main" val="2123788254"/>
                  </a:ext>
                </a:extLst>
              </a:tr>
              <a:tr h="0">
                <a:tc>
                  <a:txBody>
                    <a:bodyPr/>
                    <a:lstStyle/>
                    <a:p>
                      <a:pPr marL="0" marR="0">
                        <a:lnSpc>
                          <a:spcPct val="105000"/>
                        </a:lnSpc>
                        <a:spcBef>
                          <a:spcPts val="0"/>
                        </a:spcBef>
                        <a:spcAft>
                          <a:spcPts val="0"/>
                        </a:spcAft>
                      </a:pPr>
                      <a:r>
                        <a:rPr lang="en-US" sz="1400">
                          <a:effectLst/>
                        </a:rPr>
                        <a:t>Concern about Social Justice/Human Rights</a:t>
                      </a:r>
                      <a:endParaRPr lang="en-US" sz="110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nSpc>
                          <a:spcPct val="105000"/>
                        </a:lnSpc>
                        <a:spcBef>
                          <a:spcPts val="0"/>
                        </a:spcBef>
                        <a:spcAft>
                          <a:spcPts val="0"/>
                        </a:spcAft>
                      </a:pPr>
                      <a:r>
                        <a:rPr lang="en-US" sz="1400">
                          <a:effectLst/>
                        </a:rPr>
                        <a:t> </a:t>
                      </a:r>
                      <a:endParaRPr lang="en-US" sz="1100">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a16="http://schemas.microsoft.com/office/drawing/2014/main" val="2606894454"/>
                  </a:ext>
                </a:extLst>
              </a:tr>
              <a:tr h="0">
                <a:tc>
                  <a:txBody>
                    <a:bodyPr/>
                    <a:lstStyle/>
                    <a:p>
                      <a:pPr marL="0" marR="0">
                        <a:lnSpc>
                          <a:spcPct val="105000"/>
                        </a:lnSpc>
                        <a:spcBef>
                          <a:spcPts val="0"/>
                        </a:spcBef>
                        <a:spcAft>
                          <a:spcPts val="0"/>
                        </a:spcAft>
                      </a:pPr>
                      <a:r>
                        <a:rPr lang="en-US" sz="1400">
                          <a:effectLst/>
                        </a:rPr>
                        <a:t>Intellectual Humility</a:t>
                      </a:r>
                      <a:endParaRPr lang="en-US" sz="110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nSpc>
                          <a:spcPct val="105000"/>
                        </a:lnSpc>
                        <a:spcBef>
                          <a:spcPts val="0"/>
                        </a:spcBef>
                        <a:spcAft>
                          <a:spcPts val="0"/>
                        </a:spcAft>
                      </a:pPr>
                      <a:r>
                        <a:rPr lang="en-US" sz="1400" dirty="0">
                          <a:effectLst/>
                        </a:rPr>
                        <a:t> </a:t>
                      </a:r>
                      <a:endParaRPr lang="en-US" sz="1100" dirty="0">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a16="http://schemas.microsoft.com/office/drawing/2014/main" val="807906657"/>
                  </a:ext>
                </a:extLst>
              </a:tr>
            </a:tbl>
          </a:graphicData>
        </a:graphic>
      </p:graphicFrame>
    </p:spTree>
    <p:extLst>
      <p:ext uri="{BB962C8B-B14F-4D97-AF65-F5344CB8AC3E}">
        <p14:creationId xmlns:p14="http://schemas.microsoft.com/office/powerpoint/2010/main" val="10499191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96434" y="910432"/>
            <a:ext cx="2120900" cy="1468920"/>
          </a:xfrm>
        </p:spPr>
      </p:pic>
      <p:sp>
        <p:nvSpPr>
          <p:cNvPr id="6" name="TextBox 5"/>
          <p:cNvSpPr txBox="1"/>
          <p:nvPr/>
        </p:nvSpPr>
        <p:spPr>
          <a:xfrm>
            <a:off x="3403604" y="1540933"/>
            <a:ext cx="8602133" cy="1477328"/>
          </a:xfrm>
          <a:prstGeom prst="rect">
            <a:avLst/>
          </a:prstGeom>
          <a:noFill/>
        </p:spPr>
        <p:txBody>
          <a:bodyPr wrap="square" rtlCol="0">
            <a:spAutoFit/>
          </a:bodyPr>
          <a:lstStyle/>
          <a:p>
            <a:r>
              <a:rPr lang="en-US" dirty="0"/>
              <a:t>In your group, think about an activity/a unit in which you are currently teaching aspects of culture and ICC.  Applying what we have just discussed, try to include ICC using a framework of your choice.  How can you modify what you are currently doing to teach ICC in the target language?  Which aspects of ICC are you planning to address?</a:t>
            </a:r>
          </a:p>
          <a:p>
            <a:r>
              <a:rPr lang="en-US" dirty="0"/>
              <a:t> </a:t>
            </a:r>
          </a:p>
        </p:txBody>
      </p:sp>
      <p:sp>
        <p:nvSpPr>
          <p:cNvPr id="7" name="TextBox 6"/>
          <p:cNvSpPr txBox="1"/>
          <p:nvPr/>
        </p:nvSpPr>
        <p:spPr>
          <a:xfrm>
            <a:off x="5198533" y="457201"/>
            <a:ext cx="2709334" cy="584775"/>
          </a:xfrm>
          <a:prstGeom prst="rect">
            <a:avLst/>
          </a:prstGeom>
          <a:noFill/>
        </p:spPr>
        <p:txBody>
          <a:bodyPr wrap="square" rtlCol="0">
            <a:spAutoFit/>
          </a:bodyPr>
          <a:lstStyle/>
          <a:p>
            <a:r>
              <a:rPr lang="en-US" sz="3200" b="1" dirty="0"/>
              <a:t>YOUR TURN </a:t>
            </a:r>
          </a:p>
        </p:txBody>
      </p:sp>
    </p:spTree>
    <p:extLst>
      <p:ext uri="{BB962C8B-B14F-4D97-AF65-F5344CB8AC3E}">
        <p14:creationId xmlns:p14="http://schemas.microsoft.com/office/powerpoint/2010/main" val="32950564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Your activities/units</a:t>
            </a:r>
          </a:p>
        </p:txBody>
      </p:sp>
      <p:sp>
        <p:nvSpPr>
          <p:cNvPr id="3" name="Content Placeholder 2"/>
          <p:cNvSpPr>
            <a:spLocks noGrp="1"/>
          </p:cNvSpPr>
          <p:nvPr>
            <p:ph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644" y="365125"/>
            <a:ext cx="2850956" cy="1907550"/>
          </a:xfrm>
          <a:prstGeom prst="rect">
            <a:avLst/>
          </a:prstGeom>
        </p:spPr>
      </p:pic>
    </p:spTree>
    <p:extLst>
      <p:ext uri="{BB962C8B-B14F-4D97-AF65-F5344CB8AC3E}">
        <p14:creationId xmlns:p14="http://schemas.microsoft.com/office/powerpoint/2010/main" val="23599604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What are some tools for using the TL when we integrate ICC in the language classroom?</a:t>
            </a:r>
            <a:r>
              <a:rPr lang="en-US" dirty="0"/>
              <a:t/>
            </a:r>
            <a:br>
              <a:rPr lang="en-US" dirty="0"/>
            </a:b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23901" y="2654565"/>
            <a:ext cx="1668276" cy="1155436"/>
          </a:xfrm>
        </p:spPr>
      </p:pic>
      <p:sp>
        <p:nvSpPr>
          <p:cNvPr id="5" name="TextBox 4"/>
          <p:cNvSpPr txBox="1"/>
          <p:nvPr/>
        </p:nvSpPr>
        <p:spPr>
          <a:xfrm>
            <a:off x="913775" y="2214694"/>
            <a:ext cx="1340623" cy="369332"/>
          </a:xfrm>
          <a:prstGeom prst="rect">
            <a:avLst/>
          </a:prstGeom>
          <a:noFill/>
        </p:spPr>
        <p:txBody>
          <a:bodyPr wrap="none" rtlCol="0">
            <a:spAutoFit/>
          </a:bodyPr>
          <a:lstStyle/>
          <a:p>
            <a:r>
              <a:rPr lang="en-US" dirty="0"/>
              <a:t>Group work:</a:t>
            </a:r>
          </a:p>
        </p:txBody>
      </p:sp>
    </p:spTree>
    <p:extLst>
      <p:ext uri="{BB962C8B-B14F-4D97-AF65-F5344CB8AC3E}">
        <p14:creationId xmlns:p14="http://schemas.microsoft.com/office/powerpoint/2010/main" val="40216312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EDEDED"/>
              </a:buClr>
              <a:buSzPts val="5400"/>
              <a:buFont typeface="Corbel"/>
              <a:buNone/>
            </a:pPr>
            <a:r>
              <a:rPr lang="en-US" sz="5400" b="0" i="0" u="none" strike="noStrike" cap="none" dirty="0">
                <a:latin typeface="Corbel"/>
                <a:ea typeface="Corbel"/>
                <a:cs typeface="Corbel"/>
                <a:sym typeface="Corbel"/>
              </a:rPr>
              <a:t>Challenges</a:t>
            </a:r>
            <a:endParaRPr sz="5400" b="0" i="0" u="none" strike="noStrike" cap="none" dirty="0">
              <a:latin typeface="Corbel"/>
              <a:ea typeface="Corbel"/>
              <a:cs typeface="Corbel"/>
              <a:sym typeface="Corbel"/>
            </a:endParaRPr>
          </a:p>
        </p:txBody>
      </p:sp>
      <p:sp>
        <p:nvSpPr>
          <p:cNvPr id="239" name="Shape 239"/>
          <p:cNvSpPr txBox="1">
            <a:spLocks noGrp="1"/>
          </p:cNvSpPr>
          <p:nvPr>
            <p:ph type="body" idx="2"/>
          </p:nvPr>
        </p:nvSpPr>
        <p:spPr>
          <a:xfrm>
            <a:off x="839788" y="1690688"/>
            <a:ext cx="9944326" cy="4498975"/>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rgbClr val="EDEDED"/>
              </a:buClr>
              <a:buSzPts val="2800"/>
              <a:buFont typeface="Arial"/>
              <a:buChar char="•"/>
            </a:pPr>
            <a:r>
              <a:rPr lang="en-US" sz="3600" b="0" i="0" u="none" strike="noStrike" cap="none" dirty="0">
                <a:latin typeface="Corbel"/>
                <a:ea typeface="Corbel"/>
                <a:cs typeface="Corbel"/>
                <a:sym typeface="Corbel"/>
              </a:rPr>
              <a:t>Time</a:t>
            </a:r>
          </a:p>
          <a:p>
            <a:pPr marL="457200" marR="0" lvl="0" indent="-406400" algn="l" rtl="0">
              <a:lnSpc>
                <a:spcPct val="90000"/>
              </a:lnSpc>
              <a:spcBef>
                <a:spcPts val="1000"/>
              </a:spcBef>
              <a:spcAft>
                <a:spcPts val="0"/>
              </a:spcAft>
              <a:buClr>
                <a:srgbClr val="EDEDED"/>
              </a:buClr>
              <a:buSzPts val="2800"/>
              <a:buFont typeface="Arial"/>
              <a:buChar char="•"/>
            </a:pPr>
            <a:r>
              <a:rPr lang="en-US" dirty="0"/>
              <a:t>T</a:t>
            </a:r>
            <a:r>
              <a:rPr lang="en-US" sz="2800" b="0" i="0" u="none" strike="noStrike" cap="none" dirty="0">
                <a:latin typeface="Corbel"/>
                <a:ea typeface="Corbel"/>
                <a:cs typeface="Corbel"/>
                <a:sym typeface="Corbel"/>
              </a:rPr>
              <a:t>iming</a:t>
            </a:r>
          </a:p>
          <a:p>
            <a:pPr marL="457200" marR="0" lvl="0" indent="-406400" algn="l" rtl="0">
              <a:lnSpc>
                <a:spcPct val="90000"/>
              </a:lnSpc>
              <a:spcBef>
                <a:spcPts val="1000"/>
              </a:spcBef>
              <a:spcAft>
                <a:spcPts val="0"/>
              </a:spcAft>
              <a:buClr>
                <a:srgbClr val="EDEDED"/>
              </a:buClr>
              <a:buSzPts val="2800"/>
              <a:buFont typeface="Arial"/>
              <a:buChar char="•"/>
            </a:pPr>
            <a:r>
              <a:rPr lang="en-US" dirty="0"/>
              <a:t>Logistics</a:t>
            </a:r>
            <a:endParaRPr lang="en-US" sz="2800" b="0" i="0" u="none" strike="noStrike" cap="none" dirty="0">
              <a:latin typeface="Corbel"/>
              <a:ea typeface="Corbel"/>
              <a:cs typeface="Corbel"/>
              <a:sym typeface="Corbel"/>
            </a:endParaRPr>
          </a:p>
          <a:p>
            <a:pPr marL="457200" marR="0" lvl="0" indent="-406400" algn="l" rtl="0">
              <a:lnSpc>
                <a:spcPct val="90000"/>
              </a:lnSpc>
              <a:spcBef>
                <a:spcPts val="1000"/>
              </a:spcBef>
              <a:spcAft>
                <a:spcPts val="0"/>
              </a:spcAft>
              <a:buClr>
                <a:srgbClr val="EDEDED"/>
              </a:buClr>
              <a:buSzPts val="2800"/>
              <a:buFont typeface="Arial"/>
              <a:buChar char="•"/>
            </a:pPr>
            <a:r>
              <a:rPr lang="en-US" dirty="0"/>
              <a:t>Language proficiency</a:t>
            </a:r>
          </a:p>
          <a:p>
            <a:pPr marL="457200" marR="0" lvl="0" indent="-406400" algn="l" rtl="0">
              <a:lnSpc>
                <a:spcPct val="90000"/>
              </a:lnSpc>
              <a:spcBef>
                <a:spcPts val="1000"/>
              </a:spcBef>
              <a:spcAft>
                <a:spcPts val="0"/>
              </a:spcAft>
              <a:buClr>
                <a:srgbClr val="EDEDED"/>
              </a:buClr>
              <a:buSzPts val="2800"/>
              <a:buFont typeface="Arial"/>
              <a:buChar char="•"/>
            </a:pPr>
            <a:r>
              <a:rPr lang="en-US" dirty="0"/>
              <a:t>Different expectations</a:t>
            </a:r>
          </a:p>
          <a:p>
            <a:pPr marL="457200" marR="0" lvl="0" indent="-406400" algn="l" rtl="0">
              <a:lnSpc>
                <a:spcPct val="90000"/>
              </a:lnSpc>
              <a:spcBef>
                <a:spcPts val="1000"/>
              </a:spcBef>
              <a:spcAft>
                <a:spcPts val="0"/>
              </a:spcAft>
              <a:buClr>
                <a:srgbClr val="EDEDED"/>
              </a:buClr>
              <a:buSzPts val="2800"/>
              <a:buFont typeface="Arial"/>
              <a:buChar char="•"/>
            </a:pPr>
            <a:r>
              <a:rPr lang="en-US" dirty="0"/>
              <a:t>Dealing with highly sensitive political issues</a:t>
            </a:r>
            <a:endParaRPr dirty="0"/>
          </a:p>
          <a:p>
            <a:pPr marL="457200" marR="0" lvl="0" indent="-228600" algn="l" rtl="0">
              <a:lnSpc>
                <a:spcPct val="90000"/>
              </a:lnSpc>
              <a:spcBef>
                <a:spcPts val="1000"/>
              </a:spcBef>
              <a:spcAft>
                <a:spcPts val="0"/>
              </a:spcAft>
              <a:buClr>
                <a:srgbClr val="EDEDED"/>
              </a:buClr>
              <a:buSzPts val="2800"/>
              <a:buFont typeface="Arial"/>
              <a:buNone/>
            </a:pPr>
            <a:endParaRPr sz="2800" b="0" i="0" u="none" strike="noStrike" cap="none" dirty="0">
              <a:latin typeface="Corbel"/>
              <a:ea typeface="Corbel"/>
              <a:cs typeface="Corbel"/>
              <a:sym typeface="Corbel"/>
            </a:endParaRPr>
          </a:p>
          <a:p>
            <a:pPr marL="457200" marR="0" lvl="0" indent="-228600" algn="l" rtl="0">
              <a:lnSpc>
                <a:spcPct val="90000"/>
              </a:lnSpc>
              <a:spcBef>
                <a:spcPts val="1000"/>
              </a:spcBef>
              <a:spcAft>
                <a:spcPts val="0"/>
              </a:spcAft>
              <a:buClr>
                <a:srgbClr val="EDEDED"/>
              </a:buClr>
              <a:buSzPts val="2800"/>
              <a:buFont typeface="Arial"/>
              <a:buNone/>
            </a:pPr>
            <a:endParaRPr sz="2800" b="0" i="0" u="none" strike="noStrike" cap="none" dirty="0">
              <a:solidFill>
                <a:srgbClr val="EDEDED"/>
              </a:solidFill>
              <a:latin typeface="Corbel"/>
              <a:ea typeface="Corbel"/>
              <a:cs typeface="Corbel"/>
              <a:sym typeface="Corbel"/>
            </a:endParaRPr>
          </a:p>
        </p:txBody>
      </p:sp>
      <p:sp>
        <p:nvSpPr>
          <p:cNvPr id="4" name="TextBox 3"/>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382703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239">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39">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38B4-C95A-4140-8B37-2BCAFF326C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F879F5-6949-8B43-984D-36B6404E1082}"/>
              </a:ext>
            </a:extLst>
          </p:cNvPr>
          <p:cNvSpPr>
            <a:spLocks noGrp="1"/>
          </p:cNvSpPr>
          <p:nvPr>
            <p:ph sz="quarter" idx="13"/>
          </p:nvPr>
        </p:nvSpPr>
        <p:spPr/>
        <p:txBody>
          <a:bodyPr>
            <a:normAutofit/>
          </a:bodyPr>
          <a:lstStyle/>
          <a:p>
            <a:pPr marL="0" indent="0">
              <a:buNone/>
            </a:pPr>
            <a:endParaRPr lang="en-GB" dirty="0"/>
          </a:p>
          <a:p>
            <a:pPr marL="0" indent="0">
              <a:buNone/>
            </a:pPr>
            <a:r>
              <a:rPr lang="en-GB" dirty="0"/>
              <a:t>A </a:t>
            </a:r>
            <a:r>
              <a:rPr lang="en-GB" dirty="0">
                <a:hlinkClick r:id="rId2"/>
              </a:rPr>
              <a:t>final youtube video </a:t>
            </a:r>
            <a:r>
              <a:rPr lang="en-GB" dirty="0"/>
              <a:t>summarized the whole project and included the posters from Denmark and Argentina as well as other project products from both countries such as the surveys and photos</a:t>
            </a:r>
            <a:endParaRPr lang="en-US" dirty="0"/>
          </a:p>
        </p:txBody>
      </p:sp>
    </p:spTree>
    <p:extLst>
      <p:ext uri="{BB962C8B-B14F-4D97-AF65-F5344CB8AC3E}">
        <p14:creationId xmlns:p14="http://schemas.microsoft.com/office/powerpoint/2010/main" val="631627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EDEDED"/>
              </a:buClr>
              <a:buSzPts val="5400"/>
              <a:buFont typeface="Corbel"/>
              <a:buNone/>
            </a:pPr>
            <a:r>
              <a:rPr lang="en-US" sz="5400" b="0" i="0" u="none" strike="noStrike" cap="none" dirty="0">
                <a:latin typeface="Corbel"/>
                <a:ea typeface="Corbel"/>
                <a:cs typeface="Corbel"/>
                <a:sym typeface="Corbel"/>
              </a:rPr>
              <a:t>Ways of moving forward</a:t>
            </a:r>
            <a:endParaRPr sz="5400" b="0" i="0" u="none" strike="noStrike" cap="none" dirty="0">
              <a:latin typeface="Corbel"/>
              <a:ea typeface="Corbel"/>
              <a:cs typeface="Corbel"/>
              <a:sym typeface="Corbel"/>
            </a:endParaRPr>
          </a:p>
        </p:txBody>
      </p:sp>
      <p:sp>
        <p:nvSpPr>
          <p:cNvPr id="344" name="Shape 344"/>
          <p:cNvSpPr txBox="1">
            <a:spLocks noGrp="1"/>
          </p:cNvSpPr>
          <p:nvPr>
            <p:ph type="body" idx="1"/>
          </p:nvPr>
        </p:nvSpPr>
        <p:spPr>
          <a:xfrm>
            <a:off x="1120000" y="1825625"/>
            <a:ext cx="10233800" cy="4351338"/>
          </a:xfrm>
          <a:prstGeom prst="rect">
            <a:avLst/>
          </a:prstGeom>
          <a:noFill/>
          <a:ln>
            <a:noFill/>
          </a:ln>
        </p:spPr>
        <p:txBody>
          <a:bodyPr spcFirstLastPara="1" wrap="square" lIns="91425" tIns="91425" rIns="91425" bIns="91425" anchor="t" anchorCtr="0">
            <a:noAutofit/>
          </a:bodyPr>
          <a:lstStyle/>
          <a:p>
            <a:pPr marL="685800" indent="-457200"/>
            <a:r>
              <a:rPr lang="en-US" dirty="0"/>
              <a:t>Intentionality in </a:t>
            </a:r>
            <a:r>
              <a:rPr lang="en-US" dirty="0" err="1"/>
              <a:t>ICit</a:t>
            </a:r>
            <a:r>
              <a:rPr lang="en-US" dirty="0"/>
              <a:t> education</a:t>
            </a:r>
          </a:p>
          <a:p>
            <a:pPr marL="685800" indent="-457200"/>
            <a:r>
              <a:rPr lang="en-US" dirty="0"/>
              <a:t>Community of practice is important </a:t>
            </a:r>
          </a:p>
          <a:p>
            <a:pPr marL="685800" indent="-457200"/>
            <a:r>
              <a:rPr lang="en-US" dirty="0"/>
              <a:t>Commitment to apply theory in practice</a:t>
            </a:r>
          </a:p>
          <a:p>
            <a:pPr marL="685800" indent="-457200"/>
            <a:r>
              <a:rPr lang="en-US" dirty="0"/>
              <a:t>Can be applied to different contexts (e.g., local communities,  different subjects, etc.)</a:t>
            </a:r>
          </a:p>
          <a:p>
            <a:pPr marL="685800" indent="-457200"/>
            <a:r>
              <a:rPr lang="en-US" dirty="0"/>
              <a:t>Teacher education and/or professional development crucial</a:t>
            </a:r>
          </a:p>
          <a:p>
            <a:pPr marL="685800" indent="-457200"/>
            <a:r>
              <a:rPr lang="en-US" dirty="0"/>
              <a:t>Perseverance</a:t>
            </a:r>
          </a:p>
          <a:p>
            <a:pPr marL="685800" indent="-457200"/>
            <a:r>
              <a:rPr lang="en-US" dirty="0"/>
              <a:t>Language educators as advocates for all language learners</a:t>
            </a:r>
          </a:p>
          <a:p>
            <a:pPr marL="685800" indent="-457200"/>
            <a:endParaRPr lang="en-US" dirty="0"/>
          </a:p>
          <a:p>
            <a:pPr marL="457200" marR="0" lvl="0" indent="-228600" algn="l" rtl="0">
              <a:lnSpc>
                <a:spcPct val="90000"/>
              </a:lnSpc>
              <a:spcBef>
                <a:spcPts val="1000"/>
              </a:spcBef>
              <a:spcAft>
                <a:spcPts val="0"/>
              </a:spcAft>
              <a:buClr>
                <a:srgbClr val="EDEDED"/>
              </a:buClr>
              <a:buSzPts val="2800"/>
              <a:buFont typeface="Arial"/>
              <a:buNone/>
            </a:pPr>
            <a:endParaRPr sz="2800" b="0" i="0" u="none" strike="noStrike" cap="none" dirty="0">
              <a:solidFill>
                <a:srgbClr val="EDEDED"/>
              </a:solidFill>
              <a:latin typeface="Corbel"/>
              <a:ea typeface="Corbel"/>
              <a:cs typeface="Corbel"/>
              <a:sym typeface="Corbel"/>
            </a:endParaRPr>
          </a:p>
        </p:txBody>
      </p:sp>
      <p:sp>
        <p:nvSpPr>
          <p:cNvPr id="4" name="TextBox 3"/>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21494697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839787" y="2582779"/>
            <a:ext cx="10309475" cy="3606884"/>
          </a:xfrm>
        </p:spPr>
        <p:txBody>
          <a:bodyPr>
            <a:normAutofit lnSpcReduction="10000"/>
          </a:bodyPr>
          <a:lstStyle/>
          <a:p>
            <a:pPr marL="0" indent="0">
              <a:lnSpc>
                <a:spcPct val="100000"/>
              </a:lnSpc>
              <a:spcBef>
                <a:spcPts val="0"/>
              </a:spcBef>
              <a:buClrTx/>
              <a:buSzTx/>
              <a:buNone/>
            </a:pPr>
            <a:endParaRPr lang="is-IS" dirty="0"/>
          </a:p>
          <a:p>
            <a:pPr marL="0" indent="0">
              <a:lnSpc>
                <a:spcPct val="100000"/>
              </a:lnSpc>
              <a:spcBef>
                <a:spcPts val="0"/>
              </a:spcBef>
              <a:buClrTx/>
              <a:buSzTx/>
              <a:buNone/>
            </a:pPr>
            <a:endParaRPr lang="is-IS" dirty="0"/>
          </a:p>
          <a:p>
            <a:pPr marL="0" indent="0">
              <a:lnSpc>
                <a:spcPct val="100000"/>
              </a:lnSpc>
              <a:spcBef>
                <a:spcPts val="0"/>
              </a:spcBef>
              <a:buClrTx/>
              <a:buSzTx/>
              <a:buNone/>
            </a:pPr>
            <a:endParaRPr lang="is-IS" dirty="0"/>
          </a:p>
          <a:p>
            <a:pPr marL="0" indent="0">
              <a:lnSpc>
                <a:spcPct val="100000"/>
              </a:lnSpc>
              <a:spcBef>
                <a:spcPts val="0"/>
              </a:spcBef>
              <a:buClrTx/>
              <a:buSzTx/>
              <a:buNone/>
            </a:pPr>
            <a:endParaRPr lang="is-IS" dirty="0"/>
          </a:p>
          <a:p>
            <a:pPr marL="0" indent="0">
              <a:lnSpc>
                <a:spcPct val="100000"/>
              </a:lnSpc>
              <a:spcBef>
                <a:spcPts val="0"/>
              </a:spcBef>
              <a:buClrTx/>
              <a:buSzTx/>
              <a:buNone/>
            </a:pPr>
            <a:r>
              <a:rPr lang="is-IS" dirty="0"/>
              <a:t>	….. (</a:t>
            </a:r>
            <a:r>
              <a:rPr lang="en-US" dirty="0"/>
              <a:t>language) teaching professionals accept our social and political responsibilities and change our professional identity to help prepare our students to live and thrive in multilingual and multicultural societies, including our own. </a:t>
            </a:r>
          </a:p>
          <a:p>
            <a:pPr marL="0" indent="0">
              <a:lnSpc>
                <a:spcPct val="100000"/>
              </a:lnSpc>
              <a:spcBef>
                <a:spcPts val="0"/>
              </a:spcBef>
              <a:buClrTx/>
              <a:buSzTx/>
              <a:buNone/>
            </a:pPr>
            <a:r>
              <a:rPr lang="en-US" dirty="0"/>
              <a:t>							(</a:t>
            </a:r>
            <a:r>
              <a:rPr lang="en-US" dirty="0" err="1"/>
              <a:t>Byram</a:t>
            </a:r>
            <a:r>
              <a:rPr lang="en-US" dirty="0"/>
              <a:t> &amp; Wagner, 2018)</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1026" name="Picture 2" descr="ttps://lh6.googleusercontent.com/xQSyC7ijae45eqCIqf65LiKMp03FGAD6LuY9EQGhdw9PU8cwOOeNTymXGko1a9wY3ZlEIL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261" y="2264962"/>
            <a:ext cx="1914525" cy="1914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165080" y="6507480"/>
            <a:ext cx="2360967" cy="369332"/>
          </a:xfrm>
          <a:prstGeom prst="rect">
            <a:avLst/>
          </a:prstGeom>
          <a:noFill/>
        </p:spPr>
        <p:txBody>
          <a:bodyPr wrap="none" rtlCol="0">
            <a:spAutoFit/>
          </a:bodyPr>
          <a:lstStyle/>
          <a:p>
            <a:r>
              <a:rPr lang="en-US" dirty="0"/>
              <a:t>Manuela Wagner, 2018</a:t>
            </a:r>
          </a:p>
        </p:txBody>
      </p:sp>
      <p:sp>
        <p:nvSpPr>
          <p:cNvPr id="3" name="Title 2"/>
          <p:cNvSpPr>
            <a:spLocks noGrp="1"/>
          </p:cNvSpPr>
          <p:nvPr>
            <p:ph type="title"/>
          </p:nvPr>
        </p:nvSpPr>
        <p:spPr>
          <a:xfrm>
            <a:off x="839788" y="365125"/>
            <a:ext cx="10515600" cy="2217654"/>
          </a:xfrm>
        </p:spPr>
        <p:txBody>
          <a:bodyPr/>
          <a:lstStyle/>
          <a:p>
            <a:pPr marL="457200" lvl="0" indent="-406400">
              <a:spcBef>
                <a:spcPts val="1000"/>
              </a:spcBef>
            </a:pPr>
            <a:r>
              <a:rPr lang="is-IS" sz="2800" dirty="0"/>
              <a:t>…..</a:t>
            </a:r>
            <a:r>
              <a:rPr lang="en-US" sz="2800" dirty="0"/>
              <a:t> in the modern age, where everything is connected to everything, the most important thing about what you can do as (language) educators is to show our students how they can continue to learn how to do things with others. </a:t>
            </a:r>
            <a:br>
              <a:rPr lang="en-US" sz="2800" dirty="0"/>
            </a:br>
            <a:endParaRPr lang="en-US" sz="3200" dirty="0"/>
          </a:p>
        </p:txBody>
      </p:sp>
      <p:sp>
        <p:nvSpPr>
          <p:cNvPr id="2" name="Right Arrow 1"/>
          <p:cNvSpPr/>
          <p:nvPr/>
        </p:nvSpPr>
        <p:spPr>
          <a:xfrm>
            <a:off x="839786" y="404433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08307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838200" y="12449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DEDED"/>
              </a:buClr>
              <a:buSzPts val="5400"/>
              <a:buFont typeface="Corbel"/>
              <a:buNone/>
            </a:pPr>
            <a:r>
              <a:rPr lang="en-US" sz="5400" b="0" i="0" u="none" strike="noStrike" cap="none" dirty="0">
                <a:latin typeface="Corbel"/>
                <a:ea typeface="Corbel"/>
                <a:cs typeface="Corbel"/>
                <a:sym typeface="Corbel"/>
              </a:rPr>
              <a:t>References</a:t>
            </a:r>
            <a:endParaRPr sz="5400" b="0" i="0" u="none" strike="noStrike" cap="none" dirty="0">
              <a:latin typeface="Corbel"/>
              <a:ea typeface="Corbel"/>
              <a:cs typeface="Corbel"/>
              <a:sym typeface="Corbel"/>
            </a:endParaRPr>
          </a:p>
        </p:txBody>
      </p:sp>
      <p:sp>
        <p:nvSpPr>
          <p:cNvPr id="357" name="Shape 357"/>
          <p:cNvSpPr txBox="1">
            <a:spLocks noGrp="1"/>
          </p:cNvSpPr>
          <p:nvPr>
            <p:ph type="body" idx="1"/>
          </p:nvPr>
        </p:nvSpPr>
        <p:spPr>
          <a:xfrm>
            <a:off x="969825" y="1266046"/>
            <a:ext cx="10383900" cy="4670400"/>
          </a:xfrm>
          <a:prstGeom prst="rect">
            <a:avLst/>
          </a:prstGeom>
          <a:noFill/>
          <a:ln>
            <a:noFill/>
          </a:ln>
        </p:spPr>
        <p:txBody>
          <a:bodyPr spcFirstLastPara="1" wrap="square" lIns="91425" tIns="45700" rIns="91425" bIns="45700" anchor="t" anchorCtr="0">
            <a:noAutofit/>
          </a:bodyPr>
          <a:lstStyle/>
          <a:p>
            <a:pPr marL="13335" indent="-457200">
              <a:lnSpc>
                <a:spcPct val="100000"/>
              </a:lnSpc>
              <a:spcBef>
                <a:spcPts val="0"/>
              </a:spcBef>
              <a:buSzPts val="2590"/>
              <a:buNone/>
            </a:pPr>
            <a:r>
              <a:rPr lang="en-US" sz="1400" b="0" i="0" u="none" strike="noStrike" cap="none" dirty="0">
                <a:latin typeface="Corbel" charset="0"/>
                <a:ea typeface="Corbel" charset="0"/>
                <a:cs typeface="Corbel" charset="0"/>
                <a:sym typeface="Times New Roman"/>
              </a:rPr>
              <a:t>Ashdown, P. </a:t>
            </a:r>
            <a:r>
              <a:rPr lang="en-US" sz="1400" dirty="0"/>
              <a:t>Global Interconnection Between People And Nations – A Fact Of Life. </a:t>
            </a:r>
          </a:p>
          <a:p>
            <a:pPr marL="13335" indent="-457200">
              <a:lnSpc>
                <a:spcPct val="100000"/>
              </a:lnSpc>
              <a:spcBef>
                <a:spcPts val="0"/>
              </a:spcBef>
              <a:buSzPts val="2590"/>
              <a:buNone/>
            </a:pPr>
            <a:r>
              <a:rPr lang="en-US" sz="1400" dirty="0">
                <a:hlinkClick r:id="rId3">
                  <a:extLst>
                    <a:ext uri="{A12FA001-AC4F-418D-AE19-62706E023703}">
                      <ahyp:hlinkClr xmlns:ahyp="http://schemas.microsoft.com/office/drawing/2018/hyperlinkcolor" xmlns="" val="tx"/>
                    </a:ext>
                  </a:extLst>
                </a:hlinkClick>
              </a:rPr>
              <a:t>https://www.youtube.com/watch?time_continue=960&amp;v=zuAj2F54bdo</a:t>
            </a:r>
          </a:p>
          <a:p>
            <a:pPr marL="13335" marR="0" lvl="0" indent="-457200" algn="l" rtl="0">
              <a:lnSpc>
                <a:spcPct val="100000"/>
              </a:lnSpc>
              <a:spcBef>
                <a:spcPts val="0"/>
              </a:spcBef>
              <a:buClr>
                <a:srgbClr val="EDEDED"/>
              </a:buClr>
              <a:buSzPts val="2590"/>
              <a:buNone/>
            </a:pPr>
            <a:r>
              <a:rPr lang="en-US" sz="1400" b="0" i="0" u="none" strike="noStrike" cap="none" dirty="0">
                <a:latin typeface="Corbel" charset="0"/>
                <a:ea typeface="Corbel" charset="0"/>
                <a:cs typeface="Corbel" charset="0"/>
                <a:sym typeface="Times New Roman"/>
              </a:rPr>
              <a:t>Barnett, R. 1997, </a:t>
            </a:r>
            <a:r>
              <a:rPr lang="en-US" sz="1400" b="0" i="1" u="none" strike="noStrike" cap="none" dirty="0">
                <a:latin typeface="Corbel" charset="0"/>
                <a:ea typeface="Corbel" charset="0"/>
                <a:cs typeface="Corbel" charset="0"/>
                <a:sym typeface="Times New Roman"/>
              </a:rPr>
              <a:t>Higher Education: A critical business</a:t>
            </a:r>
            <a:r>
              <a:rPr lang="en-US" sz="1400" b="0" i="0" u="none" strike="noStrike" cap="none" dirty="0">
                <a:latin typeface="Corbel" charset="0"/>
                <a:ea typeface="Corbel" charset="0"/>
                <a:cs typeface="Corbel" charset="0"/>
                <a:sym typeface="Times New Roman"/>
              </a:rPr>
              <a:t>. London: Open University Press</a:t>
            </a:r>
            <a:r>
              <a:rPr lang="en-US" sz="1400" b="0" i="0" u="none" strike="noStrike" cap="none" dirty="0">
                <a:latin typeface="Corbel" charset="0"/>
                <a:ea typeface="Corbel" charset="0"/>
                <a:cs typeface="Corbel" charset="0"/>
                <a:sym typeface="Corbel"/>
              </a:rPr>
              <a:t> .</a:t>
            </a:r>
          </a:p>
          <a:p>
            <a:pPr marL="13335" marR="0" lvl="0" indent="-457200" algn="l" rtl="0">
              <a:lnSpc>
                <a:spcPct val="100000"/>
              </a:lnSpc>
              <a:spcBef>
                <a:spcPts val="0"/>
              </a:spcBef>
              <a:buClr>
                <a:srgbClr val="EDEDED"/>
              </a:buClr>
              <a:buSzPts val="2590"/>
              <a:buNone/>
            </a:pPr>
            <a:r>
              <a:rPr lang="en-GB" sz="1400" dirty="0"/>
              <a:t>Beard, M. (2017, Aug. 27). Why learn German? </a:t>
            </a:r>
            <a:r>
              <a:rPr lang="en-GB" sz="1400" i="1" dirty="0"/>
              <a:t>Times Literary Supplement</a:t>
            </a:r>
            <a:r>
              <a:rPr lang="en-GB" sz="1400" dirty="0"/>
              <a:t>. Retrieved from </a:t>
            </a:r>
            <a:r>
              <a:rPr lang="en-GB" sz="1400" dirty="0">
                <a:hlinkClick r:id="rId4">
                  <a:extLst>
                    <a:ext uri="{A12FA001-AC4F-418D-AE19-62706E023703}">
                      <ahyp:hlinkClr xmlns:ahyp="http://schemas.microsoft.com/office/drawing/2018/hyperlinkcolor" xmlns="" val="tx"/>
                    </a:ext>
                  </a:extLst>
                </a:hlinkClick>
              </a:rPr>
              <a:t>https://www.the-tls.co.uk/why-learn-german/</a:t>
            </a:r>
            <a:endParaRPr lang="en-GB" sz="1400" dirty="0"/>
          </a:p>
          <a:p>
            <a:pPr marL="13335" marR="0" lvl="0" indent="-457200" algn="l" rtl="0">
              <a:lnSpc>
                <a:spcPct val="100000"/>
              </a:lnSpc>
              <a:spcBef>
                <a:spcPts val="0"/>
              </a:spcBef>
              <a:buClr>
                <a:srgbClr val="EDEDED"/>
              </a:buClr>
              <a:buSzPts val="2590"/>
              <a:buNone/>
            </a:pPr>
            <a:r>
              <a:rPr lang="en-US" sz="1400" dirty="0"/>
              <a:t>Barrett, M., &amp; Zani, B. (2015). Political and civic engagement: Theoretical understandings, evidence and policies. In M. Barrett and B. Zani (Eds.), </a:t>
            </a:r>
            <a:r>
              <a:rPr lang="en-US" sz="1400" i="1" dirty="0"/>
              <a:t>Political and civic engagement: Multidisciplinary perspectives </a:t>
            </a:r>
            <a:r>
              <a:rPr lang="en-US" sz="1400" dirty="0"/>
              <a:t>(pp. 3-25). London: Routledge.</a:t>
            </a:r>
          </a:p>
          <a:p>
            <a:pPr marL="13335" marR="0" lvl="0" indent="-457200" algn="l" rtl="0">
              <a:lnSpc>
                <a:spcPct val="100000"/>
              </a:lnSpc>
              <a:spcBef>
                <a:spcPts val="0"/>
              </a:spcBef>
              <a:buClr>
                <a:srgbClr val="EDEDED"/>
              </a:buClr>
              <a:buSzPts val="2590"/>
              <a:buNone/>
            </a:pPr>
            <a:r>
              <a:rPr lang="en-US" sz="1400" b="0" i="0" u="none" strike="noStrike" cap="none" dirty="0" err="1">
                <a:latin typeface="Corbel" charset="0"/>
                <a:ea typeface="Corbel" charset="0"/>
                <a:cs typeface="Corbel" charset="0"/>
                <a:sym typeface="Corbel"/>
              </a:rPr>
              <a:t>Byram</a:t>
            </a:r>
            <a:r>
              <a:rPr lang="en-US" sz="1400" b="0" i="0" u="none" strike="noStrike" cap="none" dirty="0">
                <a:latin typeface="Corbel" charset="0"/>
                <a:ea typeface="Corbel" charset="0"/>
                <a:cs typeface="Corbel" charset="0"/>
                <a:sym typeface="Corbel"/>
              </a:rPr>
              <a:t>, M. (1997) </a:t>
            </a:r>
            <a:r>
              <a:rPr lang="en-US" sz="1400" b="0" i="1" u="none" strike="noStrike" cap="none" dirty="0">
                <a:latin typeface="Corbel" charset="0"/>
                <a:ea typeface="Corbel" charset="0"/>
                <a:cs typeface="Corbel" charset="0"/>
                <a:sym typeface="Corbel"/>
              </a:rPr>
              <a:t>Teaching and assessing intercultural communicative competence</a:t>
            </a:r>
            <a:r>
              <a:rPr lang="en-US" sz="1400" b="0" i="0" u="none" strike="noStrike" cap="none" dirty="0">
                <a:latin typeface="Corbel" charset="0"/>
                <a:ea typeface="Corbel" charset="0"/>
                <a:cs typeface="Corbel" charset="0"/>
                <a:sym typeface="Corbel"/>
              </a:rPr>
              <a:t>. </a:t>
            </a:r>
            <a:r>
              <a:rPr lang="en-US" sz="1400" b="0" i="0" u="none" strike="noStrike" cap="none" dirty="0" err="1">
                <a:latin typeface="Corbel" charset="0"/>
                <a:ea typeface="Corbel" charset="0"/>
                <a:cs typeface="Corbel" charset="0"/>
                <a:sym typeface="Corbel"/>
              </a:rPr>
              <a:t>Clevedon</a:t>
            </a:r>
            <a:r>
              <a:rPr lang="en-US" sz="1400" b="0" i="0" u="none" strike="noStrike" cap="none" dirty="0">
                <a:latin typeface="Corbel" charset="0"/>
                <a:ea typeface="Corbel" charset="0"/>
                <a:cs typeface="Corbel" charset="0"/>
                <a:sym typeface="Corbel"/>
              </a:rPr>
              <a:t>, UK: Multilingual Matters.</a:t>
            </a:r>
            <a:endParaRPr lang="en-US" sz="1400" dirty="0">
              <a:latin typeface="Corbel" charset="0"/>
              <a:ea typeface="Corbel" charset="0"/>
              <a:cs typeface="Corbel" charset="0"/>
            </a:endParaRPr>
          </a:p>
          <a:p>
            <a:pPr marL="13335" marR="0" lvl="0" indent="-457200" algn="l" rtl="0">
              <a:lnSpc>
                <a:spcPct val="100000"/>
              </a:lnSpc>
              <a:spcBef>
                <a:spcPts val="0"/>
              </a:spcBef>
              <a:buClr>
                <a:srgbClr val="EDEDED"/>
              </a:buClr>
              <a:buSzPts val="2590"/>
              <a:buNone/>
            </a:pPr>
            <a:r>
              <a:rPr lang="en-US" sz="1400" b="0" i="0" u="none" strike="noStrike" cap="none" dirty="0" err="1">
                <a:latin typeface="Corbel" charset="0"/>
                <a:ea typeface="Corbel" charset="0"/>
                <a:cs typeface="Corbel" charset="0"/>
                <a:sym typeface="Corbel"/>
              </a:rPr>
              <a:t>Byram</a:t>
            </a:r>
            <a:r>
              <a:rPr lang="en-US" sz="1400" b="0" i="0" u="none" strike="noStrike" cap="none" dirty="0">
                <a:latin typeface="Corbel" charset="0"/>
                <a:ea typeface="Corbel" charset="0"/>
                <a:cs typeface="Corbel" charset="0"/>
                <a:sym typeface="Corbel"/>
              </a:rPr>
              <a:t>, M. (2008) </a:t>
            </a:r>
            <a:r>
              <a:rPr lang="en-US" sz="1400" b="0" i="1" u="none" strike="noStrike" cap="none" dirty="0">
                <a:latin typeface="Corbel" charset="0"/>
                <a:ea typeface="Corbel" charset="0"/>
                <a:cs typeface="Corbel" charset="0"/>
                <a:sym typeface="Corbel"/>
              </a:rPr>
              <a:t>From foreign language education to education for intercultural citizenship</a:t>
            </a:r>
            <a:r>
              <a:rPr lang="en-US" sz="1400" b="0" i="0" u="none" strike="noStrike" cap="none" dirty="0">
                <a:latin typeface="Corbel" charset="0"/>
                <a:ea typeface="Corbel" charset="0"/>
                <a:cs typeface="Corbel" charset="0"/>
                <a:sym typeface="Corbel"/>
              </a:rPr>
              <a:t>. </a:t>
            </a:r>
            <a:r>
              <a:rPr lang="en-US" sz="1400" b="0" i="0" u="none" strike="noStrike" cap="none" dirty="0" err="1">
                <a:latin typeface="Corbel" charset="0"/>
                <a:ea typeface="Corbel" charset="0"/>
                <a:cs typeface="Corbel" charset="0"/>
                <a:sym typeface="Corbel"/>
              </a:rPr>
              <a:t>Clevedon</a:t>
            </a:r>
            <a:r>
              <a:rPr lang="en-US" sz="1400" b="0" i="0" u="none" strike="noStrike" cap="none" dirty="0">
                <a:latin typeface="Corbel" charset="0"/>
                <a:ea typeface="Corbel" charset="0"/>
                <a:cs typeface="Corbel" charset="0"/>
                <a:sym typeface="Corbel"/>
              </a:rPr>
              <a:t>, UK: Multilingual Matters.</a:t>
            </a:r>
            <a:endParaRPr lang="en-US" sz="1400" dirty="0">
              <a:latin typeface="Corbel" charset="0"/>
              <a:ea typeface="Corbel" charset="0"/>
              <a:cs typeface="Corbel" charset="0"/>
            </a:endParaRPr>
          </a:p>
          <a:p>
            <a:pPr marL="13335" marR="0" lvl="0" indent="-457200" algn="l" rtl="0">
              <a:lnSpc>
                <a:spcPct val="100000"/>
              </a:lnSpc>
              <a:spcBef>
                <a:spcPts val="0"/>
              </a:spcBef>
              <a:buClr>
                <a:srgbClr val="EDEDED"/>
              </a:buClr>
              <a:buSzPts val="2590"/>
              <a:buNone/>
            </a:pPr>
            <a:r>
              <a:rPr lang="en-US" sz="1400" b="0" i="0" u="none" strike="noStrike" cap="none" dirty="0" err="1">
                <a:latin typeface="Corbel" charset="0"/>
                <a:ea typeface="Corbel" charset="0"/>
                <a:cs typeface="Corbel" charset="0"/>
                <a:sym typeface="Corbel"/>
              </a:rPr>
              <a:t>Byram</a:t>
            </a:r>
            <a:r>
              <a:rPr lang="en-US" sz="1400" b="0" i="0" u="none" strike="noStrike" cap="none" dirty="0">
                <a:latin typeface="Corbel" charset="0"/>
                <a:ea typeface="Corbel" charset="0"/>
                <a:cs typeface="Corbel" charset="0"/>
                <a:sym typeface="Corbel"/>
              </a:rPr>
              <a:t>, M., </a:t>
            </a:r>
            <a:r>
              <a:rPr lang="en-US" sz="1400" b="0" i="0" u="none" strike="noStrike" cap="none" dirty="0" err="1">
                <a:latin typeface="Corbel" charset="0"/>
                <a:ea typeface="Corbel" charset="0"/>
                <a:cs typeface="Corbel" charset="0"/>
                <a:sym typeface="Corbel"/>
              </a:rPr>
              <a:t>Golubeva</a:t>
            </a:r>
            <a:r>
              <a:rPr lang="en-US" sz="1400" b="0" i="0" u="none" strike="noStrike" cap="none" dirty="0">
                <a:latin typeface="Corbel" charset="0"/>
                <a:ea typeface="Corbel" charset="0"/>
                <a:cs typeface="Corbel" charset="0"/>
                <a:sym typeface="Corbel"/>
              </a:rPr>
              <a:t>, I., Han, H., &amp; Wagner, M. (Eds.) (2016). </a:t>
            </a:r>
            <a:r>
              <a:rPr lang="en-US" sz="1400" b="0" i="1" u="none" strike="noStrike" cap="none" dirty="0">
                <a:latin typeface="Corbel" charset="0"/>
                <a:ea typeface="Corbel" charset="0"/>
                <a:cs typeface="Corbel" charset="0"/>
                <a:sym typeface="Corbel"/>
              </a:rPr>
              <a:t>From principles to practice in education for intercultural citizenship</a:t>
            </a:r>
            <a:r>
              <a:rPr lang="en-US" sz="1400" b="0" i="0" u="none" strike="noStrike" cap="none" dirty="0">
                <a:latin typeface="Corbel" charset="0"/>
                <a:ea typeface="Corbel" charset="0"/>
                <a:cs typeface="Corbel" charset="0"/>
                <a:sym typeface="Corbel"/>
              </a:rPr>
              <a:t> </a:t>
            </a:r>
            <a:r>
              <a:rPr lang="en-US" sz="1400" b="0" i="1" u="none" strike="noStrike" cap="none" dirty="0">
                <a:latin typeface="Corbel" charset="0"/>
                <a:ea typeface="Corbel" charset="0"/>
                <a:cs typeface="Corbel" charset="0"/>
                <a:sym typeface="Corbel"/>
              </a:rPr>
              <a:t>Education for Intercultural Citizenship – Principles in Practice. </a:t>
            </a:r>
            <a:r>
              <a:rPr lang="en-US" sz="1400" b="0" i="0" u="none" strike="noStrike" cap="none" dirty="0">
                <a:latin typeface="Corbel" charset="0"/>
                <a:ea typeface="Corbel" charset="0"/>
                <a:cs typeface="Corbel" charset="0"/>
                <a:sym typeface="Corbel"/>
              </a:rPr>
              <a:t> Bristol: Multilingual </a:t>
            </a:r>
            <a:r>
              <a:rPr lang="en-US" sz="1400" b="0" i="0" u="none" strike="noStrike" cap="none" dirty="0">
                <a:sym typeface="Corbel"/>
              </a:rPr>
              <a:t>Matters.</a:t>
            </a:r>
          </a:p>
          <a:p>
            <a:pPr marL="13335" marR="0" lvl="0" indent="-457200" algn="l" rtl="0">
              <a:lnSpc>
                <a:spcPct val="100000"/>
              </a:lnSpc>
              <a:spcBef>
                <a:spcPts val="0"/>
              </a:spcBef>
              <a:buClr>
                <a:srgbClr val="EDEDED"/>
              </a:buClr>
              <a:buSzPts val="2590"/>
              <a:buNone/>
            </a:pPr>
            <a:r>
              <a:rPr lang="en-US" sz="1400" dirty="0" err="1"/>
              <a:t>Byram</a:t>
            </a:r>
            <a:r>
              <a:rPr lang="en-US" sz="1400" dirty="0"/>
              <a:t> M, Wagner M. Making a difference: Language teaching for intercultural and international dialogue. Foreign Language Annals. 2018;51:140–151. </a:t>
            </a:r>
            <a:r>
              <a:rPr lang="en-US" sz="1400" dirty="0">
                <a:hlinkClick r:id="rId5">
                  <a:extLst>
                    <a:ext uri="{A12FA001-AC4F-418D-AE19-62706E023703}">
                      <ahyp:hlinkClr xmlns:ahyp="http://schemas.microsoft.com/office/drawing/2018/hyperlinkcolor" xmlns="" val="tx"/>
                    </a:ext>
                  </a:extLst>
                </a:hlinkClick>
              </a:rPr>
              <a:t>https://doi.org/10.1111/flan.12319</a:t>
            </a:r>
            <a:endParaRPr lang="en-US" sz="1400" dirty="0"/>
          </a:p>
          <a:p>
            <a:pPr marL="0" lvl="0" indent="-457200">
              <a:lnSpc>
                <a:spcPct val="70000"/>
              </a:lnSpc>
              <a:spcBef>
                <a:spcPts val="0"/>
              </a:spcBef>
              <a:buSzPts val="2590"/>
              <a:buNone/>
            </a:pPr>
            <a:r>
              <a:rPr lang="en-US" sz="1400" dirty="0" err="1"/>
              <a:t>Dervin</a:t>
            </a:r>
            <a:r>
              <a:rPr lang="en-US" sz="1400" dirty="0"/>
              <a:t>, F. 2006. Reflections on the deconditioning of language specialists in Finnish Higher Education. In </a:t>
            </a:r>
            <a:r>
              <a:rPr lang="en-US" sz="1400" dirty="0" err="1"/>
              <a:t>Dervin</a:t>
            </a:r>
            <a:r>
              <a:rPr lang="en-US" sz="1400" dirty="0"/>
              <a:t>, F. &amp; E. </a:t>
            </a:r>
            <a:r>
              <a:rPr lang="en-US" sz="1400" dirty="0" err="1"/>
              <a:t>Suomela-Salmi</a:t>
            </a:r>
            <a:r>
              <a:rPr lang="en-US" sz="1400" dirty="0"/>
              <a:t>. Intercultural communication and education. Finnish perspectives. Bern: Peter Lang.</a:t>
            </a:r>
          </a:p>
          <a:p>
            <a:pPr marL="0" lvl="0" indent="-457200">
              <a:lnSpc>
                <a:spcPct val="70000"/>
              </a:lnSpc>
              <a:spcBef>
                <a:spcPts val="0"/>
              </a:spcBef>
              <a:buSzPts val="2590"/>
              <a:buNone/>
            </a:pPr>
            <a:r>
              <a:rPr lang="en-US" sz="1400" dirty="0"/>
              <a:t>Friedman, T. (2007). The world is flat 3.0. </a:t>
            </a:r>
            <a:r>
              <a:rPr lang="en-US" sz="1400" i="1" dirty="0"/>
              <a:t>A World </a:t>
            </a:r>
            <a:r>
              <a:rPr lang="en-US" sz="1400" i="1" dirty="0" err="1"/>
              <a:t>History</a:t>
            </a:r>
            <a:r>
              <a:rPr lang="en-US" sz="1400" dirty="0" err="1"/>
              <a:t>.Hiller</a:t>
            </a:r>
            <a:r>
              <a:rPr lang="en-US" sz="1400" dirty="0"/>
              <a:t>, G.G. (2010). INNOVATIVE METHODS FOR PROMOTING AND ASSESSING INTERCULTURAL COMPETENCE IN HIGHER EDUCATION. Proceedings of Intercultural Competence Conference, August, 2010, Vol. 1, pp. 144-168 </a:t>
            </a:r>
            <a:r>
              <a:rPr lang="en-US" sz="1400" dirty="0">
                <a:hlinkClick r:id="rId6">
                  <a:extLst>
                    <a:ext uri="{A12FA001-AC4F-418D-AE19-62706E023703}">
                      <ahyp:hlinkClr xmlns:ahyp="http://schemas.microsoft.com/office/drawing/2018/hyperlinkcolor" xmlns="" val="tx"/>
                    </a:ext>
                  </a:extLst>
                </a:hlinkClick>
              </a:rPr>
              <a:t>http://cercll.arizona.edu/ICConference2/malgesini.pdf</a:t>
            </a:r>
            <a:endParaRPr lang="en-US" sz="1400" dirty="0"/>
          </a:p>
          <a:p>
            <a:pPr marL="0" indent="-457200">
              <a:lnSpc>
                <a:spcPct val="70000"/>
              </a:lnSpc>
              <a:spcBef>
                <a:spcPts val="0"/>
              </a:spcBef>
              <a:buSzPts val="2590"/>
              <a:buNone/>
            </a:pPr>
            <a:r>
              <a:rPr lang="en-GB" sz="1400" dirty="0"/>
              <a:t>Jenkins, S. (2017, Aug. 25) Ignore the panic. There is little point in learning languages in school. </a:t>
            </a:r>
            <a:r>
              <a:rPr lang="en-GB" sz="1400" i="1" dirty="0"/>
              <a:t>The Guardian</a:t>
            </a:r>
            <a:r>
              <a:rPr lang="en-GB" sz="1400" dirty="0"/>
              <a:t>. Retrieved from </a:t>
            </a:r>
            <a:r>
              <a:rPr lang="en-GB" sz="1400" dirty="0">
                <a:hlinkClick r:id="rId7">
                  <a:extLst>
                    <a:ext uri="{A12FA001-AC4F-418D-AE19-62706E023703}">
                      <ahyp:hlinkClr xmlns:ahyp="http://schemas.microsoft.com/office/drawing/2018/hyperlinkcolor" xmlns="" val="tx"/>
                    </a:ext>
                  </a:extLst>
                </a:hlinkClick>
              </a:rPr>
              <a:t>https://www.theguardian.com/commentisfree/2017/aug/25/languages-exams-test-league-tables-schools-fall-pupils</a:t>
            </a:r>
            <a:endParaRPr lang="en-GB" sz="1400" dirty="0"/>
          </a:p>
          <a:p>
            <a:pPr marL="0" indent="-457200">
              <a:lnSpc>
                <a:spcPct val="70000"/>
              </a:lnSpc>
              <a:spcBef>
                <a:spcPts val="0"/>
              </a:spcBef>
              <a:buSzPts val="2590"/>
              <a:buNone/>
            </a:pPr>
            <a:r>
              <a:rPr lang="en-US" sz="1400" dirty="0"/>
              <a:t>Porto, M., &amp; </a:t>
            </a:r>
            <a:r>
              <a:rPr lang="en-US" sz="1400" dirty="0" err="1"/>
              <a:t>Yulita</a:t>
            </a:r>
            <a:r>
              <a:rPr lang="en-US" sz="1400" dirty="0"/>
              <a:t>, L. (2017). Intercultural citizenship education for a culture of peace: The Malvinas/Falklands project. In M. </a:t>
            </a:r>
            <a:r>
              <a:rPr lang="en-US" sz="1400" dirty="0" err="1"/>
              <a:t>Byram</a:t>
            </a:r>
            <a:r>
              <a:rPr lang="en-US" sz="1400" dirty="0"/>
              <a:t>, I. </a:t>
            </a:r>
            <a:r>
              <a:rPr lang="en-US" sz="1400" dirty="0" err="1"/>
              <a:t>Golubeva</a:t>
            </a:r>
            <a:r>
              <a:rPr lang="en-US" sz="1400" dirty="0"/>
              <a:t>, Han H., &amp; M. Wagner (Eds.), </a:t>
            </a:r>
            <a:r>
              <a:rPr lang="en-US" sz="1400" i="1" dirty="0"/>
              <a:t>From principles to practice in education for intercultural citizenship</a:t>
            </a:r>
            <a:r>
              <a:rPr lang="en-US" sz="1400" dirty="0"/>
              <a:t> (pp. 199-224). Bristol: Multilingual Matters. </a:t>
            </a:r>
            <a:endParaRPr lang="en-GB" sz="1400" dirty="0"/>
          </a:p>
          <a:p>
            <a:pPr marL="0" lvl="0" indent="-457200">
              <a:lnSpc>
                <a:spcPct val="100000"/>
              </a:lnSpc>
              <a:spcBef>
                <a:spcPts val="0"/>
              </a:spcBef>
              <a:buClr>
                <a:srgbClr val="BAABE3"/>
              </a:buClr>
              <a:buSzPct val="100000"/>
              <a:buNone/>
            </a:pPr>
            <a:r>
              <a:rPr lang="en-US" sz="1400" dirty="0" err="1"/>
              <a:t>Sorrells</a:t>
            </a:r>
            <a:r>
              <a:rPr lang="en-US" sz="1400" dirty="0"/>
              <a:t>, K. 2015. Intercultural communication. Globalization and social justice (2nd edition). London: Sage Publications. </a:t>
            </a:r>
          </a:p>
          <a:p>
            <a:pPr marL="0" indent="-457200">
              <a:lnSpc>
                <a:spcPct val="70000"/>
              </a:lnSpc>
              <a:spcBef>
                <a:spcPts val="0"/>
              </a:spcBef>
              <a:buSzPts val="2590"/>
              <a:buNone/>
            </a:pPr>
            <a:r>
              <a:rPr lang="en-US" sz="1400" dirty="0"/>
              <a:t>Wagner, M , </a:t>
            </a:r>
            <a:r>
              <a:rPr lang="en-US" sz="1400" dirty="0" err="1"/>
              <a:t>Perugini</a:t>
            </a:r>
            <a:r>
              <a:rPr lang="en-US" sz="1400" dirty="0"/>
              <a:t>, D., &amp; </a:t>
            </a:r>
            <a:r>
              <a:rPr lang="en-US" sz="1400" dirty="0" err="1"/>
              <a:t>Byram</a:t>
            </a:r>
            <a:r>
              <a:rPr lang="en-US" sz="1400" dirty="0"/>
              <a:t>, M (Eds.) (2017). </a:t>
            </a:r>
            <a:r>
              <a:rPr lang="en-US" sz="1400" i="1" dirty="0"/>
              <a:t>Teaching intercultural intercultural competence across the age range– From Theory to Practice. </a:t>
            </a:r>
            <a:r>
              <a:rPr lang="en-US" sz="1400" dirty="0"/>
              <a:t> Bristol: Multilingual Matters.</a:t>
            </a:r>
          </a:p>
          <a:p>
            <a:pPr marL="0" marR="0" lvl="0" indent="-457200" algn="l" rtl="0">
              <a:lnSpc>
                <a:spcPct val="70000"/>
              </a:lnSpc>
              <a:spcBef>
                <a:spcPts val="0"/>
              </a:spcBef>
              <a:buClr>
                <a:srgbClr val="EDEDED"/>
              </a:buClr>
              <a:buSzPts val="2590"/>
              <a:buNone/>
            </a:pPr>
            <a:endParaRPr lang="en-US" sz="1400" b="0" i="0" u="none" strike="noStrike" cap="none" dirty="0">
              <a:sym typeface="Corbel"/>
            </a:endParaRPr>
          </a:p>
          <a:p>
            <a:pPr marL="0" indent="-457200">
              <a:lnSpc>
                <a:spcPct val="70000"/>
              </a:lnSpc>
              <a:spcBef>
                <a:spcPts val="0"/>
              </a:spcBef>
              <a:buSzPts val="2590"/>
              <a:buNone/>
            </a:pPr>
            <a:r>
              <a:rPr lang="en-US" sz="1400" dirty="0"/>
              <a:t>Pictures</a:t>
            </a:r>
            <a:endParaRPr sz="1400" b="0" i="0" u="none" strike="noStrike" cap="none" dirty="0">
              <a:sym typeface="Corbel"/>
            </a:endParaRPr>
          </a:p>
          <a:p>
            <a:pPr marL="0" marR="0" lvl="0" indent="-457200" algn="l" rtl="0">
              <a:lnSpc>
                <a:spcPct val="70000"/>
              </a:lnSpc>
              <a:spcBef>
                <a:spcPts val="0"/>
              </a:spcBef>
              <a:buClr>
                <a:srgbClr val="EDEDED"/>
              </a:buClr>
              <a:buSzPts val="2590"/>
              <a:buNone/>
            </a:pPr>
            <a:r>
              <a:rPr lang="en-US" sz="1400" b="0" i="0" u="none" strike="noStrike" cap="none" dirty="0">
                <a:sym typeface="Corbel"/>
              </a:rPr>
              <a:t>World Puzzle: http://</a:t>
            </a:r>
            <a:r>
              <a:rPr lang="en-US" sz="1400" b="0" i="0" u="none" strike="noStrike" cap="none" dirty="0" err="1">
                <a:sym typeface="Corbel"/>
              </a:rPr>
              <a:t>maxpixel.freegreatpicture.com</a:t>
            </a:r>
            <a:r>
              <a:rPr lang="en-US" sz="1400" b="0" i="0" u="none" strike="noStrike" cap="none" dirty="0">
                <a:sym typeface="Corbel"/>
              </a:rPr>
              <a:t>/Globalization-Global-Earth-World-Continents-Puzzle-2718829</a:t>
            </a:r>
            <a:endParaRPr sz="1400" b="0" i="0" u="none" strike="noStrike" cap="none" dirty="0">
              <a:sym typeface="Corbel"/>
            </a:endParaRPr>
          </a:p>
          <a:p>
            <a:pPr marL="0" marR="0" lvl="0" indent="-457200" algn="l" rtl="0">
              <a:lnSpc>
                <a:spcPct val="70000"/>
              </a:lnSpc>
              <a:spcBef>
                <a:spcPts val="0"/>
              </a:spcBef>
              <a:buClr>
                <a:srgbClr val="EDEDED"/>
              </a:buClr>
              <a:buSzPts val="2590"/>
              <a:buNone/>
            </a:pPr>
            <a:r>
              <a:rPr lang="en-US" sz="1400" b="0" i="0" u="none" strike="noStrike" cap="none" dirty="0">
                <a:sym typeface="Corbel"/>
              </a:rPr>
              <a:t>World in Hands: http://</a:t>
            </a:r>
            <a:r>
              <a:rPr lang="en-US" sz="1400" b="0" i="0" u="none" strike="noStrike" cap="none" dirty="0" err="1">
                <a:sym typeface="Corbel"/>
              </a:rPr>
              <a:t>maxpixel.freegreatpicture.com</a:t>
            </a:r>
            <a:r>
              <a:rPr lang="en-US" sz="1400" b="0" i="0" u="none" strike="noStrike" cap="none" dirty="0">
                <a:sym typeface="Corbel"/>
              </a:rPr>
              <a:t>/Map-Global-Globe-World-Earth-Hands-Creative-Blue-600497</a:t>
            </a:r>
            <a:endParaRPr sz="1400" b="0" i="0" u="none" strike="noStrike" cap="none" dirty="0">
              <a:sym typeface="Corbel"/>
            </a:endParaRPr>
          </a:p>
          <a:p>
            <a:pPr marL="164465" indent="0">
              <a:lnSpc>
                <a:spcPct val="70000"/>
              </a:lnSpc>
              <a:buSzPts val="2590"/>
              <a:buNone/>
            </a:pPr>
            <a:endParaRPr sz="1000" b="0" i="0" u="none" strike="noStrike" cap="none" dirty="0">
              <a:solidFill>
                <a:srgbClr val="EDEDED"/>
              </a:solidFill>
              <a:sym typeface="Corbel"/>
            </a:endParaRPr>
          </a:p>
        </p:txBody>
      </p:sp>
      <p:sp>
        <p:nvSpPr>
          <p:cNvPr id="4" name="TextBox 3"/>
          <p:cNvSpPr txBox="1"/>
          <p:nvPr/>
        </p:nvSpPr>
        <p:spPr>
          <a:xfrm>
            <a:off x="10165080" y="6507480"/>
            <a:ext cx="2044149" cy="307777"/>
          </a:xfrm>
          <a:prstGeom prst="rect">
            <a:avLst/>
          </a:prstGeom>
          <a:noFill/>
        </p:spPr>
        <p:txBody>
          <a:bodyPr wrap="none" rtlCol="0">
            <a:spAutoFit/>
          </a:bodyPr>
          <a:lstStyle/>
          <a:p>
            <a:r>
              <a:rPr lang="en-US" dirty="0">
                <a:solidFill>
                  <a:schemeClr val="bg1"/>
                </a:solidFill>
              </a:rPr>
              <a:t>Manuela Wagner, 2018</a:t>
            </a:r>
          </a:p>
        </p:txBody>
      </p:sp>
    </p:spTree>
    <p:extLst>
      <p:ext uri="{BB962C8B-B14F-4D97-AF65-F5344CB8AC3E}">
        <p14:creationId xmlns:p14="http://schemas.microsoft.com/office/powerpoint/2010/main" val="3419387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Content Placeholder 3" descr="1258790765.jpg"/>
          <p:cNvPicPr>
            <a:picLocks noChangeAspect="1"/>
          </p:cNvPicPr>
          <p:nvPr/>
        </p:nvPicPr>
        <p:blipFill>
          <a:blip r:embed="rId2">
            <a:extLst>
              <a:ext uri="{28A0092B-C50C-407E-A947-70E740481C1C}">
                <a14:useLocalDpi xmlns:a14="http://schemas.microsoft.com/office/drawing/2010/main" val="0"/>
              </a:ext>
            </a:extLst>
          </a:blip>
          <a:srcRect l="-18141" r="-18141"/>
          <a:stretch>
            <a:fillRect/>
          </a:stretch>
        </p:blipFill>
        <p:spPr>
          <a:xfrm>
            <a:off x="1811518" y="897467"/>
            <a:ext cx="8568338" cy="4712785"/>
          </a:xfrm>
          <a:prstGeom prst="rect">
            <a:avLst/>
          </a:prstGeom>
        </p:spPr>
      </p:pic>
    </p:spTree>
    <p:extLst>
      <p:ext uri="{BB962C8B-B14F-4D97-AF65-F5344CB8AC3E}">
        <p14:creationId xmlns:p14="http://schemas.microsoft.com/office/powerpoint/2010/main" val="4080314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8A5A7-31B9-DB40-8236-EFE1FC450FD1}"/>
              </a:ext>
            </a:extLst>
          </p:cNvPr>
          <p:cNvSpPr>
            <a:spLocks noGrp="1"/>
          </p:cNvSpPr>
          <p:nvPr>
            <p:ph type="title"/>
          </p:nvPr>
        </p:nvSpPr>
        <p:spPr/>
        <p:txBody>
          <a:bodyPr/>
          <a:lstStyle/>
          <a:p>
            <a:r>
              <a:rPr lang="en-US" b="1" dirty="0"/>
              <a:t>2. What did you notice?</a:t>
            </a:r>
          </a:p>
        </p:txBody>
      </p:sp>
      <p:sp>
        <p:nvSpPr>
          <p:cNvPr id="3" name="Content Placeholder 2">
            <a:extLst>
              <a:ext uri="{FF2B5EF4-FFF2-40B4-BE49-F238E27FC236}">
                <a16:creationId xmlns:a16="http://schemas.microsoft.com/office/drawing/2014/main" id="{DED1D64A-DD37-0143-BB64-F5360E694803}"/>
              </a:ext>
            </a:extLst>
          </p:cNvPr>
          <p:cNvSpPr>
            <a:spLocks noGrp="1"/>
          </p:cNvSpPr>
          <p:nvPr>
            <p:ph sz="quarter" idx="13"/>
          </p:nvPr>
        </p:nvSpPr>
        <p:spPr/>
        <p:txBody>
          <a:bodyPr/>
          <a:lstStyle/>
          <a:p>
            <a:pPr fontAlgn="base"/>
            <a:r>
              <a:rPr lang="en-US" dirty="0"/>
              <a:t>What did you notice in the examples mentioned?</a:t>
            </a:r>
          </a:p>
          <a:p>
            <a:pPr fontAlgn="base"/>
            <a:r>
              <a:rPr lang="en-US" dirty="0"/>
              <a:t>What aspects were related to intercultural competence? </a:t>
            </a:r>
          </a:p>
          <a:p>
            <a:pPr fontAlgn="base"/>
            <a:r>
              <a:rPr lang="en-US" dirty="0"/>
              <a:t>What did the students do?</a:t>
            </a:r>
          </a:p>
          <a:p>
            <a:pPr fontAlgn="base"/>
            <a:r>
              <a:rPr lang="en-US" dirty="0"/>
              <a:t>What do you imagine was the role of the teachers?</a:t>
            </a:r>
          </a:p>
          <a:p>
            <a:pPr fontAlgn="base"/>
            <a:r>
              <a:rPr lang="en-US" dirty="0"/>
              <a:t>What did you like about the project?</a:t>
            </a:r>
          </a:p>
          <a:p>
            <a:pPr fontAlgn="base"/>
            <a:r>
              <a:rPr lang="en-US" dirty="0"/>
              <a:t>Was there anything that worried you?</a:t>
            </a:r>
          </a:p>
          <a:p>
            <a:endParaRPr lang="en-US" dirty="0"/>
          </a:p>
        </p:txBody>
      </p:sp>
    </p:spTree>
    <p:extLst>
      <p:ext uri="{BB962C8B-B14F-4D97-AF65-F5344CB8AC3E}">
        <p14:creationId xmlns:p14="http://schemas.microsoft.com/office/powerpoint/2010/main" val="2730335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F55D-B4C3-9A43-B0D8-84021762D7F8}"/>
              </a:ext>
            </a:extLst>
          </p:cNvPr>
          <p:cNvSpPr>
            <a:spLocks noGrp="1"/>
          </p:cNvSpPr>
          <p:nvPr>
            <p:ph type="title"/>
          </p:nvPr>
        </p:nvSpPr>
        <p:spPr>
          <a:noFill/>
        </p:spPr>
        <p:txBody>
          <a:bodyPr>
            <a:normAutofit/>
          </a:bodyPr>
          <a:lstStyle/>
          <a:p>
            <a:r>
              <a:rPr lang="en-US" dirty="0"/>
              <a:t>3. Should we teach intercultural competence  in language education, and if so, why?</a:t>
            </a:r>
          </a:p>
        </p:txBody>
      </p:sp>
      <p:sp>
        <p:nvSpPr>
          <p:cNvPr id="3" name="Content Placeholder 2">
            <a:extLst>
              <a:ext uri="{FF2B5EF4-FFF2-40B4-BE49-F238E27FC236}">
                <a16:creationId xmlns:a16="http://schemas.microsoft.com/office/drawing/2014/main" id="{09218ED5-CBE9-BF45-846F-9F3CE8B4A468}"/>
              </a:ext>
            </a:extLst>
          </p:cNvPr>
          <p:cNvSpPr>
            <a:spLocks noGrp="1"/>
          </p:cNvSpPr>
          <p:nvPr>
            <p:ph sz="quarter" idx="13"/>
          </p:nvPr>
        </p:nvSpPr>
        <p:spPr/>
        <p:txBody>
          <a:bodyPr/>
          <a:lstStyle/>
          <a:p>
            <a:pPr marL="0" indent="0">
              <a:buNone/>
            </a:pPr>
            <a:endParaRPr lang="en-US" dirty="0"/>
          </a:p>
        </p:txBody>
      </p:sp>
    </p:spTree>
    <p:extLst>
      <p:ext uri="{BB962C8B-B14F-4D97-AF65-F5344CB8AC3E}">
        <p14:creationId xmlns:p14="http://schemas.microsoft.com/office/powerpoint/2010/main" val="4067703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3764</TotalTime>
  <Words>4550</Words>
  <Application>Microsoft Office PowerPoint</Application>
  <PresentationFormat>Widescreen</PresentationFormat>
  <Paragraphs>634</Paragraphs>
  <Slides>73</Slides>
  <Notes>35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73</vt:i4>
      </vt:variant>
    </vt:vector>
  </HeadingPairs>
  <TitlesOfParts>
    <vt:vector size="90" baseType="lpstr">
      <vt:lpstr>MS PGothic</vt:lpstr>
      <vt:lpstr>Arial</vt:lpstr>
      <vt:lpstr>Calibri</vt:lpstr>
      <vt:lpstr>Calibri Light</vt:lpstr>
      <vt:lpstr>Cambria</vt:lpstr>
      <vt:lpstr>Corbel</vt:lpstr>
      <vt:lpstr>Galdeano</vt:lpstr>
      <vt:lpstr>Merriweather</vt:lpstr>
      <vt:lpstr>Merriweather Sans</vt:lpstr>
      <vt:lpstr>ＭＳ 明朝</vt:lpstr>
      <vt:lpstr>Noto Sans Symbols</vt:lpstr>
      <vt:lpstr>Pacifico</vt:lpstr>
      <vt:lpstr>Roboto</vt:lpstr>
      <vt:lpstr>Rockwell</vt:lpstr>
      <vt:lpstr>Times New Roman</vt:lpstr>
      <vt:lpstr>Verdana</vt:lpstr>
      <vt:lpstr>Office Theme</vt:lpstr>
      <vt:lpstr>Intercultural Competence/Citizenship in Language Education </vt:lpstr>
      <vt:lpstr>1. Intercultural Citizenship in Action: Green Kidz</vt:lpstr>
      <vt:lpstr>We are going to ask…..</vt:lpstr>
      <vt:lpstr>Outcomes in Argentina</vt:lpstr>
      <vt:lpstr>PowerPoint Presentation</vt:lpstr>
      <vt:lpstr>Outcomes in Denmark</vt:lpstr>
      <vt:lpstr>PowerPoint Presentation</vt:lpstr>
      <vt:lpstr>2. What did you notice?</vt:lpstr>
      <vt:lpstr>3. Should we teach intercultural competence  in language education, and if so, why?</vt:lpstr>
      <vt:lpstr>Plan for today</vt:lpstr>
      <vt:lpstr>PowerPoint Presentation</vt:lpstr>
      <vt:lpstr>PowerPoint Presentation</vt:lpstr>
      <vt:lpstr>What you can do with others…</vt:lpstr>
      <vt:lpstr>What does that mean?</vt:lpstr>
      <vt:lpstr>PowerPoint Presentation</vt:lpstr>
      <vt:lpstr>PowerPoint Presentation</vt:lpstr>
      <vt:lpstr>PowerPoint Presentation</vt:lpstr>
      <vt:lpstr>PowerPoint Presentation</vt:lpstr>
      <vt:lpstr>       Questions for you...</vt:lpstr>
      <vt:lpstr>PowerPoint Presentation</vt:lpstr>
      <vt:lpstr>PowerPoint Presentation</vt:lpstr>
      <vt:lpstr>PowerPoint Presentation</vt:lpstr>
      <vt:lpstr>Plan for today</vt:lpstr>
      <vt:lpstr>What is culture?</vt:lpstr>
      <vt:lpstr>Think-   Pair-   Share</vt:lpstr>
      <vt:lpstr>PowerPoint Presentation</vt:lpstr>
      <vt:lpstr>PowerPoint Presentation</vt:lpstr>
      <vt:lpstr>PowerPoint Presentation</vt:lpstr>
      <vt:lpstr>PowerPoint Presentation</vt:lpstr>
      <vt:lpstr>Culture and Language</vt:lpstr>
      <vt:lpstr>Culture and Language</vt:lpstr>
      <vt:lpstr>Language and Culture: Sociological point of view</vt:lpstr>
      <vt:lpstr>PowerPoint Presentation</vt:lpstr>
      <vt:lpstr>PowerPoint Presentation</vt:lpstr>
      <vt:lpstr>Plan for today</vt:lpstr>
      <vt:lpstr>Intercultural Communicative Competence</vt:lpstr>
      <vt:lpstr>Intercultural Citizenship (Byram, 2008)</vt:lpstr>
      <vt:lpstr>PowerPoint Presentation</vt:lpstr>
      <vt:lpstr>University Elementary German, online</vt:lpstr>
      <vt:lpstr>Aussehen (Appearance)</vt:lpstr>
      <vt:lpstr>Kleidung (Clothes)</vt:lpstr>
      <vt:lpstr>Beschreibe die Person: Describe this person</vt:lpstr>
      <vt:lpstr>Beschreibe die Person:</vt:lpstr>
      <vt:lpstr>Beschreibe die Person:</vt:lpstr>
      <vt:lpstr>Beschreibe die Person:</vt:lpstr>
      <vt:lpstr>Beschreibe die Person:</vt:lpstr>
      <vt:lpstr>EXAMPLE:  The role of sports in Germany versus the USA</vt:lpstr>
      <vt:lpstr>Intercultural Citizenship:  KNOWLEDGE DISCOVERY  INTERPRETING and RELATING </vt:lpstr>
      <vt:lpstr>Intercultural Citizenship:  Discovery/ Interaction &amp; Interpreting/ Relating</vt:lpstr>
      <vt:lpstr>Intercultural Citizenship:  CRITICAL CULTURAL AWARENESS - ANALYSING AND CONCLUDING ABOUT ‘THE OTHER’</vt:lpstr>
      <vt:lpstr>Intercultural Citizenship:   ACTION IN THE COMMUNITY</vt:lpstr>
      <vt:lpstr>Interdisciplinary Intercultural Citizenship</vt:lpstr>
      <vt:lpstr>PowerPoint Presentation</vt:lpstr>
      <vt:lpstr>PowerPoint Presentation</vt:lpstr>
      <vt:lpstr>Summative Performance Tasks: Interpretive Mode</vt:lpstr>
      <vt:lpstr>Summative Performance Tasks: Presentational Mode </vt:lpstr>
      <vt:lpstr>PowerPoint Presentation</vt:lpstr>
      <vt:lpstr>PowerPoint Presentation</vt:lpstr>
      <vt:lpstr>Explanations and Examples</vt:lpstr>
      <vt:lpstr>Outcomes/Reflections</vt:lpstr>
      <vt:lpstr>PowerPoint Presentation</vt:lpstr>
      <vt:lpstr>Wagner, M., Cardetti, F., &amp; Byram, M. (in press). Teaching Intercultural Citizenship Across the Curriculum: The Role of Language Education. Alexandria, VA: American Council on the Teaching of Foreign Languages. </vt:lpstr>
      <vt:lpstr>PowerPoint Presentation</vt:lpstr>
      <vt:lpstr>APPLYING ICC/ICIT IN YOUR CONTEXT </vt:lpstr>
      <vt:lpstr>In your groups, please look at the components of Intercultural Citizenship and discuss how you understand each component (either in the form of a short definition, an example, or a question) </vt:lpstr>
      <vt:lpstr>PowerPoint Presentation</vt:lpstr>
      <vt:lpstr>               Your activities/units</vt:lpstr>
      <vt:lpstr>What are some tools for using the TL when we integrate ICC in the language classroom? </vt:lpstr>
      <vt:lpstr>Challenges</vt:lpstr>
      <vt:lpstr>Ways of moving forward</vt:lpstr>
      <vt:lpstr>….. in the modern age, where everything is connected to everything, the most important thing about what you can do as (language) educators is to show our students how they can continue to learn how to do things with others.  </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Intercultural Competence/Citizenship in Language Education</dc:title>
  <dc:creator>Microsoft Office User</dc:creator>
  <cp:lastModifiedBy>Heather T Lazare</cp:lastModifiedBy>
  <cp:revision>32</cp:revision>
  <dcterms:created xsi:type="dcterms:W3CDTF">2019-04-17T03:29:12Z</dcterms:created>
  <dcterms:modified xsi:type="dcterms:W3CDTF">2019-07-24T16:47:03Z</dcterms:modified>
</cp:coreProperties>
</file>